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2" r:id="rId2"/>
    <p:sldId id="293" r:id="rId3"/>
    <p:sldId id="294" r:id="rId4"/>
    <p:sldId id="295" r:id="rId5"/>
    <p:sldId id="296" r:id="rId6"/>
    <p:sldId id="297" r:id="rId7"/>
    <p:sldId id="298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86" r:id="rId18"/>
    <p:sldId id="287" r:id="rId19"/>
    <p:sldId id="276" r:id="rId20"/>
    <p:sldId id="288" r:id="rId21"/>
    <p:sldId id="289" r:id="rId22"/>
    <p:sldId id="290" r:id="rId23"/>
    <p:sldId id="278" r:id="rId24"/>
    <p:sldId id="291" r:id="rId25"/>
    <p:sldId id="279" r:id="rId26"/>
    <p:sldId id="277" r:id="rId27"/>
    <p:sldId id="280" r:id="rId28"/>
    <p:sldId id="281" r:id="rId29"/>
    <p:sldId id="282" r:id="rId30"/>
    <p:sldId id="285" r:id="rId3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AA526-5057-4FFD-8622-02C87BAF455A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6C430-04BB-468B-82E0-A656167033F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9125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964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4448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6007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917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288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6509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4161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4300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7314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0818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386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4837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6002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054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991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3116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9013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 smtClean="0"/>
              <a:t>หรือ</a:t>
            </a:r>
            <a:r>
              <a:rPr lang="th-TH" baseline="0" dirty="0" smtClean="0"/>
              <a:t> เรียกอีกอย่างว่า </a:t>
            </a:r>
            <a:r>
              <a:rPr lang="en-US" baseline="0" dirty="0" err="1" smtClean="0"/>
              <a:t>phy</a:t>
            </a:r>
            <a:r>
              <a:rPr lang="en-US" baseline="0" dirty="0" smtClean="0"/>
              <a:t> devices</a:t>
            </a:r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4193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12264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051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9F5A3-B210-434E-89EE-4A63AE228728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849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312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0149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831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7261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116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851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9725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007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313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179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826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00D39-A3E5-43B7-8182-6EC0BAA47F0E}" type="datetimeFigureOut">
              <a:rPr lang="th-TH" smtClean="0"/>
              <a:t>17/07/60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2EC21-7CD6-407D-B782-A433096F91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52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thestreet.com/story/13856297/1/a-brief-history-of-the-internet-of-thing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history-iot-industrial-internet-sensors-data-lakes-0-downti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pages.com/business/Home-Business-Internet-Marketing-and-Advertising-Solution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pages.com/business/Home-Business-Internet-Marketing-and-Advertising-Solu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pages.com/business/Home-Business-Internet-Marketing-and-Advertising-Solutio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citiesworld.net/news/news/huawei-set-to-accelerate-the-smart-grid-161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freepik.com/" TargetMode="External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jpeg"/><Relationship Id="rId4" Type="http://schemas.openxmlformats.org/officeDocument/2006/relationships/image" Target="../media/image15.png"/><Relationship Id="rId9" Type="http://schemas.openxmlformats.org/officeDocument/2006/relationships/hyperlink" Target="http://slideplayer.com/slide/6245668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nesas.com/en-us/about/web-magazine/edge/solution/26-smart-meter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eer.co.th/archives/9689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hyperlink" Target="http://oscada.org/news/single-page/article/apartment-house-automation-smart-house-housespirit/" TargetMode="External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iot-improves-operational-efficiency-hospitals-shlomo-matityah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axenter.com/oasis-makes-mqtt-gold-standard-for-internet-of-things-106007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sta.org.uk/blog/precision-agriculture-almost-20-increase-income-possible-smart-farm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06.240.234.10/mediafarmHomeEn/index.php/featur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mazlan1/sensingasaservice-prepare-for-the-next-business-model-for-internet-of-thing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eer.co.th/archives/9689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ndustry_4.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cmcom.com/solutions_application_industry40.ht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MeysamMaleki/industry-40-68780361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tu.int/en/ITU-T/gsi/iot/Pages/default.asp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autoid.mit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4779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อบรมเชิงปฏิบัติการ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 </a:t>
            </a:r>
            <a:r>
              <a:rPr lang="en-US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สำหรับการเรียนการสอน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งานวิจัย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4313238"/>
            <a:ext cx="9144000" cy="1655762"/>
          </a:xfrm>
        </p:spPr>
        <p:txBody>
          <a:bodyPr>
            <a:normAutofit/>
          </a:bodyPr>
          <a:lstStyle/>
          <a:p>
            <a:r>
              <a:rPr lang="th-TH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 อาจารย์ และ นักวิจัย ห้องปฏิบัติการสมองกลฝังตัว ภาควิชาวิศวกรรมไฟฟ้าและคอมพิวเตอร์</a:t>
            </a:r>
          </a:p>
          <a:p>
            <a:r>
              <a:rPr lang="th-TH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คณะวิศวกรรมศาสตร์ มหาวิทยาลัยเทคโนโลยีพระจอมเกล้าพระนครเหนือ</a:t>
            </a:r>
            <a:endParaRPr lang="th-TH" sz="2800" dirty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10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Timeline</a:t>
            </a:r>
            <a:endParaRPr lang="th-TH" sz="6600" dirty="0"/>
          </a:p>
        </p:txBody>
      </p:sp>
      <p:pic>
        <p:nvPicPr>
          <p:cNvPr id="10" name="ตัวแทนเนื้อหา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139" y="1158314"/>
            <a:ext cx="4910661" cy="5268913"/>
          </a:xfrm>
        </p:spPr>
      </p:pic>
      <p:sp>
        <p:nvSpPr>
          <p:cNvPr id="6" name="กล่องข้อความ 5"/>
          <p:cNvSpPr txBox="1"/>
          <p:nvPr/>
        </p:nvSpPr>
        <p:spPr>
          <a:xfrm>
            <a:off x="2962806" y="6519446"/>
            <a:ext cx="6094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www.thestreet.com/story/13856297/1/a-brief-history-of-the-internet-of-things.html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9620"/>
            <a:ext cx="53625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/>
          <p:cNvSpPr txBox="1"/>
          <p:nvPr/>
        </p:nvSpPr>
        <p:spPr>
          <a:xfrm>
            <a:off x="2947220" y="6510460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www.linkedin.com/pulse/history-iot-industrial-internet-sensors-data-lakes-0-downtime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2" name="Picture 4" descr="https://media.licdn.com/mpr/mpr/shrinknp_800_800/AAEAAQAAAAAAAAakAAAAJGFhNDVlMzM2LWZmYjctNDM4ZS1iYTA4LTIxNTFlODY2NmUwY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133" y="137950"/>
            <a:ext cx="9359898" cy="623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6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องค์ประกอบของ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52694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sp>
        <p:nvSpPr>
          <p:cNvPr id="4" name="แผนผังลำดับงาน: ข้อมูล 3"/>
          <p:cNvSpPr/>
          <p:nvPr/>
        </p:nvSpPr>
        <p:spPr>
          <a:xfrm>
            <a:off x="838200" y="3282882"/>
            <a:ext cx="3651250" cy="11952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Sensors &amp; Actuators 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แผนผังลำดับงาน: ข้อมูล 4"/>
          <p:cNvSpPr/>
          <p:nvPr/>
        </p:nvSpPr>
        <p:spPr>
          <a:xfrm>
            <a:off x="4270375" y="3295582"/>
            <a:ext cx="3651250" cy="11952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Connectivity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แผนผังลำดับงาน: ข้อมูล 5"/>
          <p:cNvSpPr/>
          <p:nvPr/>
        </p:nvSpPr>
        <p:spPr>
          <a:xfrm>
            <a:off x="7702550" y="3295582"/>
            <a:ext cx="3651250" cy="119526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People &amp; Processes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819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02000" y="1092201"/>
            <a:ext cx="5588000" cy="5617776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องค์ประกอบของ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2977197" y="6540700"/>
            <a:ext cx="6237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hubpages.com/business/Home-Business-Internet-Marketing-and-Advertising-Solutions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087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องค์ประกอบของ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2977197" y="6540700"/>
            <a:ext cx="6237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hubpages.com/business/Home-Business-Internet-Marketing-and-Advertising-Solutions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96417" y="1172680"/>
            <a:ext cx="7399163" cy="53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1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องค์ประกอบของ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2977197" y="6540700"/>
            <a:ext cx="6237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hubpages.com/business/Home-Business-Internet-Marketing-and-Advertising-Solutions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ตัวแทนเนื้อหา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84499" y="1058271"/>
            <a:ext cx="6223000" cy="54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3181578" y="6506952"/>
            <a:ext cx="5828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smartcitiesworld.net/news/news/huawei-set-to-accelerate-the-smart-grid-1613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6" descr="https://smartcitiesworld.net/AcuCustom/Sitename/DAM/007/news-energy-apr17-eLTEsmartgri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984" y="1224267"/>
            <a:ext cx="7924027" cy="528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94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1719866" y="6405983"/>
            <a:ext cx="2347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Icon </a:t>
            </a:r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www.freepik.com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838200" y="1172770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Smart Grid : Electricity Metering</a:t>
            </a:r>
            <a:endParaRPr lang="th-TH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75" y="2913895"/>
            <a:ext cx="1289442" cy="12631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6" y="2258874"/>
            <a:ext cx="788534" cy="1172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52" y="3336130"/>
            <a:ext cx="1080016" cy="10476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" t="1325" r="331" b="26284"/>
          <a:stretch/>
        </p:blipFill>
        <p:spPr>
          <a:xfrm>
            <a:off x="8027698" y="3102642"/>
            <a:ext cx="3316522" cy="2400868"/>
          </a:xfrm>
          <a:prstGeom prst="rect">
            <a:avLst/>
          </a:prstGeom>
        </p:spPr>
      </p:pic>
      <p:grpSp>
        <p:nvGrpSpPr>
          <p:cNvPr id="17" name="Shape 38"/>
          <p:cNvGrpSpPr/>
          <p:nvPr/>
        </p:nvGrpSpPr>
        <p:grpSpPr>
          <a:xfrm rot="9269861" flipH="1">
            <a:off x="2245741" y="2480987"/>
            <a:ext cx="750219" cy="664172"/>
            <a:chOff x="1113100" y="2199475"/>
            <a:chExt cx="801900" cy="709925"/>
          </a:xfrm>
          <a:solidFill>
            <a:srgbClr val="808080"/>
          </a:solidFill>
        </p:grpSpPr>
        <p:sp>
          <p:nvSpPr>
            <p:cNvPr id="18" name="Shape 39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0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" name="Shape 38"/>
          <p:cNvGrpSpPr/>
          <p:nvPr/>
        </p:nvGrpSpPr>
        <p:grpSpPr>
          <a:xfrm rot="9269861" flipH="1">
            <a:off x="4339645" y="2974094"/>
            <a:ext cx="750219" cy="664172"/>
            <a:chOff x="1113100" y="2199475"/>
            <a:chExt cx="801900" cy="709925"/>
          </a:xfrm>
          <a:solidFill>
            <a:srgbClr val="808080"/>
          </a:solidFill>
        </p:grpSpPr>
        <p:sp>
          <p:nvSpPr>
            <p:cNvPr id="21" name="Shape 39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40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3" name="Shape 38"/>
          <p:cNvGrpSpPr/>
          <p:nvPr/>
        </p:nvGrpSpPr>
        <p:grpSpPr>
          <a:xfrm rot="9269861" flipH="1">
            <a:off x="6729728" y="3438673"/>
            <a:ext cx="750219" cy="664172"/>
            <a:chOff x="1113100" y="2199475"/>
            <a:chExt cx="801900" cy="709925"/>
          </a:xfrm>
          <a:solidFill>
            <a:srgbClr val="808080"/>
          </a:solidFill>
        </p:grpSpPr>
        <p:sp>
          <p:nvSpPr>
            <p:cNvPr id="24" name="Shape 39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0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57" y="3901234"/>
            <a:ext cx="1166118" cy="116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ชื่อเรื่อง 1"/>
          <p:cNvSpPr txBox="1">
            <a:spLocks/>
          </p:cNvSpPr>
          <p:nvPr/>
        </p:nvSpPr>
        <p:spPr>
          <a:xfrm>
            <a:off x="838200" y="1713404"/>
            <a:ext cx="120615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Generation</a:t>
            </a:r>
            <a:endParaRPr lang="th-TH" sz="2000" dirty="0"/>
          </a:p>
        </p:txBody>
      </p:sp>
      <p:sp>
        <p:nvSpPr>
          <p:cNvPr id="28" name="ชื่อเรื่อง 1"/>
          <p:cNvSpPr txBox="1">
            <a:spLocks/>
          </p:cNvSpPr>
          <p:nvPr/>
        </p:nvSpPr>
        <p:spPr>
          <a:xfrm>
            <a:off x="2885816" y="2352751"/>
            <a:ext cx="1247801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</a:t>
            </a: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ransmission</a:t>
            </a:r>
            <a:endParaRPr lang="th-TH" sz="2000" dirty="0"/>
          </a:p>
        </p:txBody>
      </p:sp>
      <p:sp>
        <p:nvSpPr>
          <p:cNvPr id="29" name="ชื่อเรื่อง 1"/>
          <p:cNvSpPr txBox="1">
            <a:spLocks/>
          </p:cNvSpPr>
          <p:nvPr/>
        </p:nvSpPr>
        <p:spPr>
          <a:xfrm>
            <a:off x="5254511" y="2673348"/>
            <a:ext cx="120615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Distribution</a:t>
            </a:r>
            <a:endParaRPr lang="th-TH" sz="2000" dirty="0"/>
          </a:p>
        </p:txBody>
      </p:sp>
      <p:sp>
        <p:nvSpPr>
          <p:cNvPr id="30" name="ชื่อเรื่อง 1"/>
          <p:cNvSpPr txBox="1">
            <a:spLocks/>
          </p:cNvSpPr>
          <p:nvPr/>
        </p:nvSpPr>
        <p:spPr>
          <a:xfrm>
            <a:off x="9056239" y="3173399"/>
            <a:ext cx="120615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Customer</a:t>
            </a:r>
            <a:endParaRPr lang="th-TH" sz="2000" dirty="0"/>
          </a:p>
        </p:txBody>
      </p:sp>
      <p:sp>
        <p:nvSpPr>
          <p:cNvPr id="31" name="ชื่อเรื่อง 1"/>
          <p:cNvSpPr txBox="1">
            <a:spLocks/>
          </p:cNvSpPr>
          <p:nvPr/>
        </p:nvSpPr>
        <p:spPr>
          <a:xfrm>
            <a:off x="1362296" y="4524671"/>
            <a:ext cx="1985604" cy="7225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SCADA and Phasor</a:t>
            </a:r>
            <a:b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Measurements</a:t>
            </a:r>
            <a:endParaRPr lang="th-TH" sz="2000" dirty="0"/>
          </a:p>
        </p:txBody>
      </p:sp>
      <p:sp>
        <p:nvSpPr>
          <p:cNvPr id="33" name="ชื่อเรื่อง 1"/>
          <p:cNvSpPr txBox="1">
            <a:spLocks/>
          </p:cNvSpPr>
          <p:nvPr/>
        </p:nvSpPr>
        <p:spPr>
          <a:xfrm>
            <a:off x="4854209" y="4885952"/>
            <a:ext cx="1985604" cy="7225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Substation Automation</a:t>
            </a:r>
            <a:endParaRPr lang="th-TH" sz="2000" dirty="0"/>
          </a:p>
        </p:txBody>
      </p:sp>
      <p:sp>
        <p:nvSpPr>
          <p:cNvPr id="34" name="ชื่อเรื่อง 1"/>
          <p:cNvSpPr txBox="1">
            <a:spLocks/>
          </p:cNvSpPr>
          <p:nvPr/>
        </p:nvSpPr>
        <p:spPr>
          <a:xfrm>
            <a:off x="7737228" y="5738207"/>
            <a:ext cx="3844180" cy="7225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Smart Metering, Demand Response,</a:t>
            </a:r>
          </a:p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Energy Conversation and Distributed </a:t>
            </a:r>
            <a:r>
              <a:rPr lang="en-US" sz="20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Resoures</a:t>
            </a:r>
            <a:endParaRPr lang="th-TH" sz="2000" dirty="0"/>
          </a:p>
        </p:txBody>
      </p:sp>
      <p:sp>
        <p:nvSpPr>
          <p:cNvPr id="35" name="กล่องข้อความ 6"/>
          <p:cNvSpPr txBox="1"/>
          <p:nvPr/>
        </p:nvSpPr>
        <p:spPr>
          <a:xfrm>
            <a:off x="4146393" y="6405983"/>
            <a:ext cx="3324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อ้างอิงข้อมูล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9"/>
              </a:rPr>
              <a:t>http://slideplayer.com/slide/6245668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9"/>
              </a:rPr>
              <a:t>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6" name="Shape 95"/>
          <p:cNvGrpSpPr/>
          <p:nvPr/>
        </p:nvGrpSpPr>
        <p:grpSpPr>
          <a:xfrm rot="14609272">
            <a:off x="1487697" y="3966615"/>
            <a:ext cx="792869" cy="204232"/>
            <a:chOff x="271125" y="812725"/>
            <a:chExt cx="766525" cy="221725"/>
          </a:xfrm>
          <a:solidFill>
            <a:srgbClr val="808080"/>
          </a:solidFill>
        </p:grpSpPr>
        <p:sp>
          <p:nvSpPr>
            <p:cNvPr id="37" name="Shape 96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9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" name="Shape 95"/>
          <p:cNvGrpSpPr/>
          <p:nvPr/>
        </p:nvGrpSpPr>
        <p:grpSpPr>
          <a:xfrm rot="7678836" flipH="1">
            <a:off x="2368930" y="4185562"/>
            <a:ext cx="496098" cy="127788"/>
            <a:chOff x="271125" y="812725"/>
            <a:chExt cx="766525" cy="221725"/>
          </a:xfrm>
          <a:solidFill>
            <a:srgbClr val="808080"/>
          </a:solidFill>
        </p:grpSpPr>
        <p:sp>
          <p:nvSpPr>
            <p:cNvPr id="40" name="Shape 96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9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" name="Shape 95"/>
          <p:cNvGrpSpPr/>
          <p:nvPr/>
        </p:nvGrpSpPr>
        <p:grpSpPr>
          <a:xfrm rot="16200000">
            <a:off x="5647275" y="4557594"/>
            <a:ext cx="323185" cy="154546"/>
            <a:chOff x="271125" y="812725"/>
            <a:chExt cx="766525" cy="221725"/>
          </a:xfrm>
          <a:solidFill>
            <a:srgbClr val="808080"/>
          </a:solidFill>
        </p:grpSpPr>
        <p:sp>
          <p:nvSpPr>
            <p:cNvPr id="43" name="Shape 96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9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" name="ชื่อเรื่อง 1"/>
          <p:cNvSpPr txBox="1">
            <a:spLocks/>
          </p:cNvSpPr>
          <p:nvPr/>
        </p:nvSpPr>
        <p:spPr>
          <a:xfrm>
            <a:off x="10211947" y="2786461"/>
            <a:ext cx="1880314" cy="397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Smart Meter</a:t>
            </a:r>
            <a:endParaRPr lang="th-TH" sz="2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9607996" y="521147"/>
            <a:ext cx="1944710" cy="2346798"/>
            <a:chOff x="9239592" y="401270"/>
            <a:chExt cx="1944710" cy="2346798"/>
          </a:xfrm>
        </p:grpSpPr>
        <p:pic>
          <p:nvPicPr>
            <p:cNvPr id="1032" name="Picture 8" descr="Figure 5. Single-phase Meter Reference Platform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4" t="16597" r="13971"/>
            <a:stretch/>
          </p:blipFill>
          <p:spPr bwMode="auto">
            <a:xfrm>
              <a:off x="9239592" y="423765"/>
              <a:ext cx="1944710" cy="222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Shape 127"/>
            <p:cNvSpPr/>
            <p:nvPr/>
          </p:nvSpPr>
          <p:spPr>
            <a:xfrm>
              <a:off x="9275518" y="401270"/>
              <a:ext cx="1761676" cy="2346798"/>
            </a:xfrm>
            <a:custGeom>
              <a:avLst/>
              <a:gdLst/>
              <a:ahLst/>
              <a:cxnLst/>
              <a:rect l="0" t="0" r="0" b="0"/>
              <a:pathLst>
                <a:path w="65189" h="62358" extrusionOk="0">
                  <a:moveTo>
                    <a:pt x="40283" y="1525"/>
                  </a:moveTo>
                  <a:lnTo>
                    <a:pt x="40000" y="1541"/>
                  </a:lnTo>
                  <a:lnTo>
                    <a:pt x="40000" y="1541"/>
                  </a:lnTo>
                  <a:lnTo>
                    <a:pt x="39811" y="1604"/>
                  </a:lnTo>
                  <a:lnTo>
                    <a:pt x="40283" y="1525"/>
                  </a:lnTo>
                  <a:close/>
                  <a:moveTo>
                    <a:pt x="22547" y="1793"/>
                  </a:moveTo>
                  <a:lnTo>
                    <a:pt x="22359" y="1887"/>
                  </a:lnTo>
                  <a:lnTo>
                    <a:pt x="21981" y="2359"/>
                  </a:lnTo>
                  <a:lnTo>
                    <a:pt x="24057" y="1981"/>
                  </a:lnTo>
                  <a:lnTo>
                    <a:pt x="23208" y="2076"/>
                  </a:lnTo>
                  <a:lnTo>
                    <a:pt x="22925" y="1981"/>
                  </a:lnTo>
                  <a:lnTo>
                    <a:pt x="22642" y="1887"/>
                  </a:lnTo>
                  <a:lnTo>
                    <a:pt x="22642" y="1793"/>
                  </a:lnTo>
                  <a:close/>
                  <a:moveTo>
                    <a:pt x="64528" y="13585"/>
                  </a:moveTo>
                  <a:lnTo>
                    <a:pt x="64528" y="13679"/>
                  </a:lnTo>
                  <a:lnTo>
                    <a:pt x="64551" y="13679"/>
                  </a:lnTo>
                  <a:lnTo>
                    <a:pt x="64528" y="13585"/>
                  </a:lnTo>
                  <a:close/>
                  <a:moveTo>
                    <a:pt x="33868" y="58678"/>
                  </a:moveTo>
                  <a:lnTo>
                    <a:pt x="34057" y="58772"/>
                  </a:lnTo>
                  <a:lnTo>
                    <a:pt x="34057" y="58772"/>
                  </a:lnTo>
                  <a:lnTo>
                    <a:pt x="33962" y="58678"/>
                  </a:lnTo>
                  <a:close/>
                  <a:moveTo>
                    <a:pt x="30849" y="58678"/>
                  </a:moveTo>
                  <a:lnTo>
                    <a:pt x="30943" y="58772"/>
                  </a:lnTo>
                  <a:lnTo>
                    <a:pt x="30283" y="58867"/>
                  </a:lnTo>
                  <a:lnTo>
                    <a:pt x="30472" y="58772"/>
                  </a:lnTo>
                  <a:lnTo>
                    <a:pt x="30849" y="58678"/>
                  </a:lnTo>
                  <a:close/>
                  <a:moveTo>
                    <a:pt x="32264" y="59056"/>
                  </a:moveTo>
                  <a:lnTo>
                    <a:pt x="33113" y="59244"/>
                  </a:lnTo>
                  <a:lnTo>
                    <a:pt x="31698" y="59339"/>
                  </a:lnTo>
                  <a:lnTo>
                    <a:pt x="31415" y="59339"/>
                  </a:lnTo>
                  <a:lnTo>
                    <a:pt x="32264" y="59056"/>
                  </a:lnTo>
                  <a:close/>
                  <a:moveTo>
                    <a:pt x="60849" y="0"/>
                  </a:moveTo>
                  <a:lnTo>
                    <a:pt x="58679" y="95"/>
                  </a:lnTo>
                  <a:lnTo>
                    <a:pt x="56792" y="189"/>
                  </a:lnTo>
                  <a:lnTo>
                    <a:pt x="58584" y="378"/>
                  </a:lnTo>
                  <a:lnTo>
                    <a:pt x="58301" y="189"/>
                  </a:lnTo>
                  <a:lnTo>
                    <a:pt x="59151" y="378"/>
                  </a:lnTo>
                  <a:lnTo>
                    <a:pt x="58679" y="472"/>
                  </a:lnTo>
                  <a:lnTo>
                    <a:pt x="58018" y="472"/>
                  </a:lnTo>
                  <a:lnTo>
                    <a:pt x="56792" y="283"/>
                  </a:lnTo>
                  <a:lnTo>
                    <a:pt x="55943" y="283"/>
                  </a:lnTo>
                  <a:lnTo>
                    <a:pt x="54528" y="378"/>
                  </a:lnTo>
                  <a:lnTo>
                    <a:pt x="50660" y="378"/>
                  </a:lnTo>
                  <a:lnTo>
                    <a:pt x="48585" y="472"/>
                  </a:lnTo>
                  <a:lnTo>
                    <a:pt x="46226" y="472"/>
                  </a:lnTo>
                  <a:lnTo>
                    <a:pt x="43868" y="283"/>
                  </a:lnTo>
                  <a:lnTo>
                    <a:pt x="44056" y="472"/>
                  </a:lnTo>
                  <a:lnTo>
                    <a:pt x="44339" y="472"/>
                  </a:lnTo>
                  <a:lnTo>
                    <a:pt x="43396" y="661"/>
                  </a:lnTo>
                  <a:lnTo>
                    <a:pt x="42170" y="849"/>
                  </a:lnTo>
                  <a:lnTo>
                    <a:pt x="40849" y="755"/>
                  </a:lnTo>
                  <a:lnTo>
                    <a:pt x="40377" y="661"/>
                  </a:lnTo>
                  <a:lnTo>
                    <a:pt x="39906" y="566"/>
                  </a:lnTo>
                  <a:lnTo>
                    <a:pt x="39717" y="566"/>
                  </a:lnTo>
                  <a:lnTo>
                    <a:pt x="38207" y="661"/>
                  </a:lnTo>
                  <a:lnTo>
                    <a:pt x="36509" y="944"/>
                  </a:lnTo>
                  <a:lnTo>
                    <a:pt x="34906" y="1132"/>
                  </a:lnTo>
                  <a:lnTo>
                    <a:pt x="33585" y="1132"/>
                  </a:lnTo>
                  <a:lnTo>
                    <a:pt x="33962" y="1038"/>
                  </a:lnTo>
                  <a:lnTo>
                    <a:pt x="33774" y="944"/>
                  </a:lnTo>
                  <a:lnTo>
                    <a:pt x="33396" y="944"/>
                  </a:lnTo>
                  <a:lnTo>
                    <a:pt x="32453" y="1038"/>
                  </a:lnTo>
                  <a:lnTo>
                    <a:pt x="30283" y="1321"/>
                  </a:lnTo>
                  <a:lnTo>
                    <a:pt x="30472" y="1415"/>
                  </a:lnTo>
                  <a:lnTo>
                    <a:pt x="30566" y="1510"/>
                  </a:lnTo>
                  <a:lnTo>
                    <a:pt x="29151" y="1604"/>
                  </a:lnTo>
                  <a:lnTo>
                    <a:pt x="29057" y="1698"/>
                  </a:lnTo>
                  <a:lnTo>
                    <a:pt x="29717" y="1698"/>
                  </a:lnTo>
                  <a:lnTo>
                    <a:pt x="28208" y="1793"/>
                  </a:lnTo>
                  <a:lnTo>
                    <a:pt x="27547" y="1793"/>
                  </a:lnTo>
                  <a:lnTo>
                    <a:pt x="27642" y="1698"/>
                  </a:lnTo>
                  <a:lnTo>
                    <a:pt x="28585" y="1510"/>
                  </a:lnTo>
                  <a:lnTo>
                    <a:pt x="27736" y="1604"/>
                  </a:lnTo>
                  <a:lnTo>
                    <a:pt x="26887" y="1698"/>
                  </a:lnTo>
                  <a:lnTo>
                    <a:pt x="26038" y="1698"/>
                  </a:lnTo>
                  <a:lnTo>
                    <a:pt x="25189" y="1793"/>
                  </a:lnTo>
                  <a:lnTo>
                    <a:pt x="25189" y="1793"/>
                  </a:lnTo>
                  <a:lnTo>
                    <a:pt x="25755" y="1698"/>
                  </a:lnTo>
                  <a:lnTo>
                    <a:pt x="24906" y="1793"/>
                  </a:lnTo>
                  <a:lnTo>
                    <a:pt x="24057" y="1981"/>
                  </a:lnTo>
                  <a:lnTo>
                    <a:pt x="25094" y="1887"/>
                  </a:lnTo>
                  <a:lnTo>
                    <a:pt x="26132" y="1981"/>
                  </a:lnTo>
                  <a:lnTo>
                    <a:pt x="24906" y="2264"/>
                  </a:lnTo>
                  <a:lnTo>
                    <a:pt x="23585" y="2359"/>
                  </a:lnTo>
                  <a:lnTo>
                    <a:pt x="23585" y="2453"/>
                  </a:lnTo>
                  <a:lnTo>
                    <a:pt x="23585" y="2547"/>
                  </a:lnTo>
                  <a:lnTo>
                    <a:pt x="25566" y="2359"/>
                  </a:lnTo>
                  <a:lnTo>
                    <a:pt x="27547" y="2264"/>
                  </a:lnTo>
                  <a:lnTo>
                    <a:pt x="29434" y="1981"/>
                  </a:lnTo>
                  <a:lnTo>
                    <a:pt x="30377" y="1793"/>
                  </a:lnTo>
                  <a:lnTo>
                    <a:pt x="31321" y="1604"/>
                  </a:lnTo>
                  <a:lnTo>
                    <a:pt x="30472" y="1887"/>
                  </a:lnTo>
                  <a:lnTo>
                    <a:pt x="30660" y="1981"/>
                  </a:lnTo>
                  <a:lnTo>
                    <a:pt x="31038" y="2076"/>
                  </a:lnTo>
                  <a:lnTo>
                    <a:pt x="31981" y="2170"/>
                  </a:lnTo>
                  <a:lnTo>
                    <a:pt x="33302" y="2170"/>
                  </a:lnTo>
                  <a:lnTo>
                    <a:pt x="34717" y="2076"/>
                  </a:lnTo>
                  <a:lnTo>
                    <a:pt x="37075" y="1887"/>
                  </a:lnTo>
                  <a:lnTo>
                    <a:pt x="37830" y="1793"/>
                  </a:lnTo>
                  <a:lnTo>
                    <a:pt x="37924" y="1698"/>
                  </a:lnTo>
                  <a:lnTo>
                    <a:pt x="38868" y="1604"/>
                  </a:lnTo>
                  <a:lnTo>
                    <a:pt x="38962" y="1510"/>
                  </a:lnTo>
                  <a:lnTo>
                    <a:pt x="38868" y="1510"/>
                  </a:lnTo>
                  <a:lnTo>
                    <a:pt x="38113" y="1415"/>
                  </a:lnTo>
                  <a:lnTo>
                    <a:pt x="40000" y="1510"/>
                  </a:lnTo>
                  <a:lnTo>
                    <a:pt x="38868" y="1604"/>
                  </a:lnTo>
                  <a:lnTo>
                    <a:pt x="40000" y="1541"/>
                  </a:lnTo>
                  <a:lnTo>
                    <a:pt x="40000" y="1541"/>
                  </a:lnTo>
                  <a:lnTo>
                    <a:pt x="40094" y="1510"/>
                  </a:lnTo>
                  <a:lnTo>
                    <a:pt x="40377" y="1510"/>
                  </a:lnTo>
                  <a:lnTo>
                    <a:pt x="40283" y="1525"/>
                  </a:lnTo>
                  <a:lnTo>
                    <a:pt x="40283" y="1525"/>
                  </a:lnTo>
                  <a:lnTo>
                    <a:pt x="40566" y="1510"/>
                  </a:lnTo>
                  <a:lnTo>
                    <a:pt x="41509" y="1604"/>
                  </a:lnTo>
                  <a:lnTo>
                    <a:pt x="44151" y="1415"/>
                  </a:lnTo>
                  <a:lnTo>
                    <a:pt x="45000" y="1321"/>
                  </a:lnTo>
                  <a:lnTo>
                    <a:pt x="44434" y="1321"/>
                  </a:lnTo>
                  <a:lnTo>
                    <a:pt x="45188" y="1132"/>
                  </a:lnTo>
                  <a:lnTo>
                    <a:pt x="45660" y="1227"/>
                  </a:lnTo>
                  <a:lnTo>
                    <a:pt x="45755" y="1227"/>
                  </a:lnTo>
                  <a:lnTo>
                    <a:pt x="45755" y="1321"/>
                  </a:lnTo>
                  <a:lnTo>
                    <a:pt x="45377" y="1321"/>
                  </a:lnTo>
                  <a:lnTo>
                    <a:pt x="46038" y="1415"/>
                  </a:lnTo>
                  <a:lnTo>
                    <a:pt x="46792" y="1321"/>
                  </a:lnTo>
                  <a:lnTo>
                    <a:pt x="46792" y="1227"/>
                  </a:lnTo>
                  <a:lnTo>
                    <a:pt x="46981" y="1321"/>
                  </a:lnTo>
                  <a:lnTo>
                    <a:pt x="47547" y="1321"/>
                  </a:lnTo>
                  <a:lnTo>
                    <a:pt x="47358" y="1510"/>
                  </a:lnTo>
                  <a:lnTo>
                    <a:pt x="46981" y="1510"/>
                  </a:lnTo>
                  <a:lnTo>
                    <a:pt x="46792" y="1415"/>
                  </a:lnTo>
                  <a:lnTo>
                    <a:pt x="43868" y="1698"/>
                  </a:lnTo>
                  <a:lnTo>
                    <a:pt x="45566" y="1698"/>
                  </a:lnTo>
                  <a:lnTo>
                    <a:pt x="47264" y="1604"/>
                  </a:lnTo>
                  <a:lnTo>
                    <a:pt x="50566" y="1321"/>
                  </a:lnTo>
                  <a:lnTo>
                    <a:pt x="52169" y="1227"/>
                  </a:lnTo>
                  <a:lnTo>
                    <a:pt x="55471" y="1227"/>
                  </a:lnTo>
                  <a:lnTo>
                    <a:pt x="57075" y="1415"/>
                  </a:lnTo>
                  <a:lnTo>
                    <a:pt x="56603" y="1321"/>
                  </a:lnTo>
                  <a:lnTo>
                    <a:pt x="56509" y="1227"/>
                  </a:lnTo>
                  <a:lnTo>
                    <a:pt x="57264" y="1132"/>
                  </a:lnTo>
                  <a:lnTo>
                    <a:pt x="58396" y="1227"/>
                  </a:lnTo>
                  <a:lnTo>
                    <a:pt x="58773" y="1227"/>
                  </a:lnTo>
                  <a:lnTo>
                    <a:pt x="58962" y="1321"/>
                  </a:lnTo>
                  <a:lnTo>
                    <a:pt x="59905" y="1321"/>
                  </a:lnTo>
                  <a:lnTo>
                    <a:pt x="61037" y="1510"/>
                  </a:lnTo>
                  <a:lnTo>
                    <a:pt x="61603" y="1698"/>
                  </a:lnTo>
                  <a:lnTo>
                    <a:pt x="62075" y="1887"/>
                  </a:lnTo>
                  <a:lnTo>
                    <a:pt x="62452" y="2076"/>
                  </a:lnTo>
                  <a:lnTo>
                    <a:pt x="62547" y="2359"/>
                  </a:lnTo>
                  <a:lnTo>
                    <a:pt x="62641" y="4528"/>
                  </a:lnTo>
                  <a:lnTo>
                    <a:pt x="62641" y="8113"/>
                  </a:lnTo>
                  <a:lnTo>
                    <a:pt x="62547" y="17547"/>
                  </a:lnTo>
                  <a:lnTo>
                    <a:pt x="62547" y="22547"/>
                  </a:lnTo>
                  <a:lnTo>
                    <a:pt x="62641" y="27075"/>
                  </a:lnTo>
                  <a:lnTo>
                    <a:pt x="62830" y="30849"/>
                  </a:lnTo>
                  <a:lnTo>
                    <a:pt x="62924" y="32169"/>
                  </a:lnTo>
                  <a:lnTo>
                    <a:pt x="63113" y="33207"/>
                  </a:lnTo>
                  <a:lnTo>
                    <a:pt x="63113" y="34528"/>
                  </a:lnTo>
                  <a:lnTo>
                    <a:pt x="63207" y="35943"/>
                  </a:lnTo>
                  <a:lnTo>
                    <a:pt x="63207" y="36886"/>
                  </a:lnTo>
                  <a:lnTo>
                    <a:pt x="63113" y="38396"/>
                  </a:lnTo>
                  <a:lnTo>
                    <a:pt x="62830" y="42358"/>
                  </a:lnTo>
                  <a:lnTo>
                    <a:pt x="62547" y="46509"/>
                  </a:lnTo>
                  <a:lnTo>
                    <a:pt x="62452" y="48207"/>
                  </a:lnTo>
                  <a:lnTo>
                    <a:pt x="62547" y="49527"/>
                  </a:lnTo>
                  <a:lnTo>
                    <a:pt x="62547" y="51131"/>
                  </a:lnTo>
                  <a:lnTo>
                    <a:pt x="62547" y="52735"/>
                  </a:lnTo>
                  <a:lnTo>
                    <a:pt x="62358" y="53584"/>
                  </a:lnTo>
                  <a:lnTo>
                    <a:pt x="62264" y="54339"/>
                  </a:lnTo>
                  <a:lnTo>
                    <a:pt x="61981" y="55093"/>
                  </a:lnTo>
                  <a:lnTo>
                    <a:pt x="61603" y="55754"/>
                  </a:lnTo>
                  <a:lnTo>
                    <a:pt x="61792" y="55754"/>
                  </a:lnTo>
                  <a:lnTo>
                    <a:pt x="61886" y="55565"/>
                  </a:lnTo>
                  <a:lnTo>
                    <a:pt x="62169" y="55376"/>
                  </a:lnTo>
                  <a:lnTo>
                    <a:pt x="62264" y="55565"/>
                  </a:lnTo>
                  <a:lnTo>
                    <a:pt x="62169" y="55754"/>
                  </a:lnTo>
                  <a:lnTo>
                    <a:pt x="61981" y="56225"/>
                  </a:lnTo>
                  <a:lnTo>
                    <a:pt x="61792" y="56037"/>
                  </a:lnTo>
                  <a:lnTo>
                    <a:pt x="61509" y="55754"/>
                  </a:lnTo>
                  <a:lnTo>
                    <a:pt x="61603" y="55942"/>
                  </a:lnTo>
                  <a:lnTo>
                    <a:pt x="61509" y="55942"/>
                  </a:lnTo>
                  <a:lnTo>
                    <a:pt x="61603" y="56037"/>
                  </a:lnTo>
                  <a:lnTo>
                    <a:pt x="60094" y="56320"/>
                  </a:lnTo>
                  <a:lnTo>
                    <a:pt x="58773" y="56414"/>
                  </a:lnTo>
                  <a:lnTo>
                    <a:pt x="57547" y="56508"/>
                  </a:lnTo>
                  <a:lnTo>
                    <a:pt x="56415" y="56508"/>
                  </a:lnTo>
                  <a:lnTo>
                    <a:pt x="56698" y="56320"/>
                  </a:lnTo>
                  <a:lnTo>
                    <a:pt x="56698" y="56320"/>
                  </a:lnTo>
                  <a:lnTo>
                    <a:pt x="56037" y="56508"/>
                  </a:lnTo>
                  <a:lnTo>
                    <a:pt x="54811" y="56886"/>
                  </a:lnTo>
                  <a:lnTo>
                    <a:pt x="53679" y="57074"/>
                  </a:lnTo>
                  <a:lnTo>
                    <a:pt x="53868" y="56791"/>
                  </a:lnTo>
                  <a:lnTo>
                    <a:pt x="54245" y="56697"/>
                  </a:lnTo>
                  <a:lnTo>
                    <a:pt x="53019" y="56886"/>
                  </a:lnTo>
                  <a:lnTo>
                    <a:pt x="51698" y="56980"/>
                  </a:lnTo>
                  <a:lnTo>
                    <a:pt x="50943" y="57074"/>
                  </a:lnTo>
                  <a:lnTo>
                    <a:pt x="51132" y="57169"/>
                  </a:lnTo>
                  <a:lnTo>
                    <a:pt x="48962" y="57452"/>
                  </a:lnTo>
                  <a:lnTo>
                    <a:pt x="48962" y="57357"/>
                  </a:lnTo>
                  <a:lnTo>
                    <a:pt x="48019" y="57452"/>
                  </a:lnTo>
                  <a:lnTo>
                    <a:pt x="47641" y="57452"/>
                  </a:lnTo>
                  <a:lnTo>
                    <a:pt x="46604" y="57546"/>
                  </a:lnTo>
                  <a:lnTo>
                    <a:pt x="44717" y="57546"/>
                  </a:lnTo>
                  <a:lnTo>
                    <a:pt x="44339" y="57452"/>
                  </a:lnTo>
                  <a:lnTo>
                    <a:pt x="45000" y="57263"/>
                  </a:lnTo>
                  <a:lnTo>
                    <a:pt x="40000" y="57829"/>
                  </a:lnTo>
                  <a:lnTo>
                    <a:pt x="38019" y="58206"/>
                  </a:lnTo>
                  <a:lnTo>
                    <a:pt x="37547" y="58018"/>
                  </a:lnTo>
                  <a:lnTo>
                    <a:pt x="37075" y="58018"/>
                  </a:lnTo>
                  <a:lnTo>
                    <a:pt x="36698" y="58112"/>
                  </a:lnTo>
                  <a:lnTo>
                    <a:pt x="36415" y="58301"/>
                  </a:lnTo>
                  <a:lnTo>
                    <a:pt x="36038" y="58301"/>
                  </a:lnTo>
                  <a:lnTo>
                    <a:pt x="36038" y="58395"/>
                  </a:lnTo>
                  <a:lnTo>
                    <a:pt x="36321" y="58395"/>
                  </a:lnTo>
                  <a:lnTo>
                    <a:pt x="36132" y="58678"/>
                  </a:lnTo>
                  <a:lnTo>
                    <a:pt x="37075" y="58678"/>
                  </a:lnTo>
                  <a:lnTo>
                    <a:pt x="37830" y="58584"/>
                  </a:lnTo>
                  <a:lnTo>
                    <a:pt x="38585" y="58489"/>
                  </a:lnTo>
                  <a:lnTo>
                    <a:pt x="39434" y="58489"/>
                  </a:lnTo>
                  <a:lnTo>
                    <a:pt x="38585" y="58867"/>
                  </a:lnTo>
                  <a:lnTo>
                    <a:pt x="37358" y="59244"/>
                  </a:lnTo>
                  <a:lnTo>
                    <a:pt x="36792" y="59339"/>
                  </a:lnTo>
                  <a:lnTo>
                    <a:pt x="36226" y="59339"/>
                  </a:lnTo>
                  <a:lnTo>
                    <a:pt x="35755" y="59244"/>
                  </a:lnTo>
                  <a:lnTo>
                    <a:pt x="35566" y="59056"/>
                  </a:lnTo>
                  <a:lnTo>
                    <a:pt x="35472" y="58867"/>
                  </a:lnTo>
                  <a:lnTo>
                    <a:pt x="36509" y="58772"/>
                  </a:lnTo>
                  <a:lnTo>
                    <a:pt x="35377" y="58678"/>
                  </a:lnTo>
                  <a:lnTo>
                    <a:pt x="34151" y="58772"/>
                  </a:lnTo>
                  <a:lnTo>
                    <a:pt x="34057" y="58772"/>
                  </a:lnTo>
                  <a:lnTo>
                    <a:pt x="33208" y="58961"/>
                  </a:lnTo>
                  <a:lnTo>
                    <a:pt x="32264" y="59056"/>
                  </a:lnTo>
                  <a:lnTo>
                    <a:pt x="32264" y="59056"/>
                  </a:lnTo>
                  <a:lnTo>
                    <a:pt x="33113" y="58867"/>
                  </a:lnTo>
                  <a:lnTo>
                    <a:pt x="31887" y="58489"/>
                  </a:lnTo>
                  <a:lnTo>
                    <a:pt x="31132" y="58395"/>
                  </a:lnTo>
                  <a:lnTo>
                    <a:pt x="31038" y="58301"/>
                  </a:lnTo>
                  <a:lnTo>
                    <a:pt x="31132" y="58301"/>
                  </a:lnTo>
                  <a:lnTo>
                    <a:pt x="31509" y="58206"/>
                  </a:lnTo>
                  <a:lnTo>
                    <a:pt x="30660" y="58206"/>
                  </a:lnTo>
                  <a:lnTo>
                    <a:pt x="30283" y="58301"/>
                  </a:lnTo>
                  <a:lnTo>
                    <a:pt x="29906" y="58489"/>
                  </a:lnTo>
                  <a:lnTo>
                    <a:pt x="29151" y="58678"/>
                  </a:lnTo>
                  <a:lnTo>
                    <a:pt x="29340" y="58584"/>
                  </a:lnTo>
                  <a:lnTo>
                    <a:pt x="29434" y="58395"/>
                  </a:lnTo>
                  <a:lnTo>
                    <a:pt x="29434" y="58395"/>
                  </a:lnTo>
                  <a:lnTo>
                    <a:pt x="28585" y="58489"/>
                  </a:lnTo>
                  <a:lnTo>
                    <a:pt x="28491" y="58584"/>
                  </a:lnTo>
                  <a:lnTo>
                    <a:pt x="28396" y="58678"/>
                  </a:lnTo>
                  <a:lnTo>
                    <a:pt x="27736" y="58867"/>
                  </a:lnTo>
                  <a:lnTo>
                    <a:pt x="25660" y="59150"/>
                  </a:lnTo>
                  <a:lnTo>
                    <a:pt x="22170" y="59622"/>
                  </a:lnTo>
                  <a:lnTo>
                    <a:pt x="22359" y="59527"/>
                  </a:lnTo>
                  <a:lnTo>
                    <a:pt x="22359" y="59433"/>
                  </a:lnTo>
                  <a:lnTo>
                    <a:pt x="22264" y="59433"/>
                  </a:lnTo>
                  <a:lnTo>
                    <a:pt x="22453" y="59244"/>
                  </a:lnTo>
                  <a:lnTo>
                    <a:pt x="22453" y="59056"/>
                  </a:lnTo>
                  <a:lnTo>
                    <a:pt x="21132" y="59339"/>
                  </a:lnTo>
                  <a:lnTo>
                    <a:pt x="19246" y="59716"/>
                  </a:lnTo>
                  <a:lnTo>
                    <a:pt x="18208" y="59810"/>
                  </a:lnTo>
                  <a:lnTo>
                    <a:pt x="17264" y="59905"/>
                  </a:lnTo>
                  <a:lnTo>
                    <a:pt x="16415" y="59905"/>
                  </a:lnTo>
                  <a:lnTo>
                    <a:pt x="15849" y="59810"/>
                  </a:lnTo>
                  <a:lnTo>
                    <a:pt x="14246" y="59810"/>
                  </a:lnTo>
                  <a:lnTo>
                    <a:pt x="11981" y="59999"/>
                  </a:lnTo>
                  <a:lnTo>
                    <a:pt x="11981" y="59999"/>
                  </a:lnTo>
                  <a:lnTo>
                    <a:pt x="12359" y="59905"/>
                  </a:lnTo>
                  <a:lnTo>
                    <a:pt x="12736" y="59716"/>
                  </a:lnTo>
                  <a:lnTo>
                    <a:pt x="11415" y="59905"/>
                  </a:lnTo>
                  <a:lnTo>
                    <a:pt x="10000" y="60093"/>
                  </a:lnTo>
                  <a:lnTo>
                    <a:pt x="7076" y="60188"/>
                  </a:lnTo>
                  <a:lnTo>
                    <a:pt x="4151" y="60376"/>
                  </a:lnTo>
                  <a:lnTo>
                    <a:pt x="2831" y="60471"/>
                  </a:lnTo>
                  <a:lnTo>
                    <a:pt x="1604" y="60659"/>
                  </a:lnTo>
                  <a:lnTo>
                    <a:pt x="1227" y="59244"/>
                  </a:lnTo>
                  <a:lnTo>
                    <a:pt x="1038" y="57735"/>
                  </a:lnTo>
                  <a:lnTo>
                    <a:pt x="850" y="56131"/>
                  </a:lnTo>
                  <a:lnTo>
                    <a:pt x="755" y="54433"/>
                  </a:lnTo>
                  <a:lnTo>
                    <a:pt x="755" y="52735"/>
                  </a:lnTo>
                  <a:lnTo>
                    <a:pt x="755" y="50942"/>
                  </a:lnTo>
                  <a:lnTo>
                    <a:pt x="1038" y="47263"/>
                  </a:lnTo>
                  <a:lnTo>
                    <a:pt x="1321" y="43678"/>
                  </a:lnTo>
                  <a:lnTo>
                    <a:pt x="1699" y="39999"/>
                  </a:lnTo>
                  <a:lnTo>
                    <a:pt x="2453" y="33301"/>
                  </a:lnTo>
                  <a:lnTo>
                    <a:pt x="2548" y="33962"/>
                  </a:lnTo>
                  <a:lnTo>
                    <a:pt x="2642" y="34622"/>
                  </a:lnTo>
                  <a:lnTo>
                    <a:pt x="2642" y="33018"/>
                  </a:lnTo>
                  <a:lnTo>
                    <a:pt x="2551" y="32287"/>
                  </a:lnTo>
                  <a:lnTo>
                    <a:pt x="2642" y="30000"/>
                  </a:lnTo>
                  <a:lnTo>
                    <a:pt x="2453" y="30377"/>
                  </a:lnTo>
                  <a:lnTo>
                    <a:pt x="2453" y="29245"/>
                  </a:lnTo>
                  <a:lnTo>
                    <a:pt x="2453" y="27830"/>
                  </a:lnTo>
                  <a:lnTo>
                    <a:pt x="2642" y="28301"/>
                  </a:lnTo>
                  <a:lnTo>
                    <a:pt x="2736" y="28018"/>
                  </a:lnTo>
                  <a:lnTo>
                    <a:pt x="2831" y="28018"/>
                  </a:lnTo>
                  <a:lnTo>
                    <a:pt x="2925" y="28207"/>
                  </a:lnTo>
                  <a:lnTo>
                    <a:pt x="3019" y="26415"/>
                  </a:lnTo>
                  <a:lnTo>
                    <a:pt x="3019" y="24811"/>
                  </a:lnTo>
                  <a:lnTo>
                    <a:pt x="3019" y="23113"/>
                  </a:lnTo>
                  <a:lnTo>
                    <a:pt x="3019" y="22170"/>
                  </a:lnTo>
                  <a:lnTo>
                    <a:pt x="3208" y="21320"/>
                  </a:lnTo>
                  <a:lnTo>
                    <a:pt x="3302" y="19528"/>
                  </a:lnTo>
                  <a:lnTo>
                    <a:pt x="3302" y="17641"/>
                  </a:lnTo>
                  <a:lnTo>
                    <a:pt x="3302" y="16887"/>
                  </a:lnTo>
                  <a:lnTo>
                    <a:pt x="3208" y="16321"/>
                  </a:lnTo>
                  <a:lnTo>
                    <a:pt x="3397" y="16415"/>
                  </a:lnTo>
                  <a:lnTo>
                    <a:pt x="3585" y="11981"/>
                  </a:lnTo>
                  <a:lnTo>
                    <a:pt x="3680" y="11415"/>
                  </a:lnTo>
                  <a:lnTo>
                    <a:pt x="3680" y="11698"/>
                  </a:lnTo>
                  <a:lnTo>
                    <a:pt x="3774" y="11132"/>
                  </a:lnTo>
                  <a:lnTo>
                    <a:pt x="3868" y="10660"/>
                  </a:lnTo>
                  <a:lnTo>
                    <a:pt x="3774" y="10094"/>
                  </a:lnTo>
                  <a:lnTo>
                    <a:pt x="3680" y="9623"/>
                  </a:lnTo>
                  <a:lnTo>
                    <a:pt x="3774" y="9434"/>
                  </a:lnTo>
                  <a:lnTo>
                    <a:pt x="3868" y="9245"/>
                  </a:lnTo>
                  <a:lnTo>
                    <a:pt x="4057" y="8491"/>
                  </a:lnTo>
                  <a:lnTo>
                    <a:pt x="4340" y="6321"/>
                  </a:lnTo>
                  <a:lnTo>
                    <a:pt x="4623" y="2264"/>
                  </a:lnTo>
                  <a:lnTo>
                    <a:pt x="3491" y="7170"/>
                  </a:lnTo>
                  <a:lnTo>
                    <a:pt x="2925" y="9906"/>
                  </a:lnTo>
                  <a:lnTo>
                    <a:pt x="2359" y="12736"/>
                  </a:lnTo>
                  <a:lnTo>
                    <a:pt x="1982" y="15377"/>
                  </a:lnTo>
                  <a:lnTo>
                    <a:pt x="1699" y="17830"/>
                  </a:lnTo>
                  <a:lnTo>
                    <a:pt x="1510" y="19905"/>
                  </a:lnTo>
                  <a:lnTo>
                    <a:pt x="1604" y="20754"/>
                  </a:lnTo>
                  <a:lnTo>
                    <a:pt x="1699" y="21509"/>
                  </a:lnTo>
                  <a:lnTo>
                    <a:pt x="1321" y="22453"/>
                  </a:lnTo>
                  <a:lnTo>
                    <a:pt x="1133" y="23585"/>
                  </a:lnTo>
                  <a:lnTo>
                    <a:pt x="1038" y="24905"/>
                  </a:lnTo>
                  <a:lnTo>
                    <a:pt x="1038" y="26226"/>
                  </a:lnTo>
                  <a:lnTo>
                    <a:pt x="1038" y="28962"/>
                  </a:lnTo>
                  <a:lnTo>
                    <a:pt x="1038" y="31415"/>
                  </a:lnTo>
                  <a:lnTo>
                    <a:pt x="661" y="40188"/>
                  </a:lnTo>
                  <a:lnTo>
                    <a:pt x="472" y="44999"/>
                  </a:lnTo>
                  <a:lnTo>
                    <a:pt x="378" y="49622"/>
                  </a:lnTo>
                  <a:lnTo>
                    <a:pt x="472" y="51603"/>
                  </a:lnTo>
                  <a:lnTo>
                    <a:pt x="378" y="53961"/>
                  </a:lnTo>
                  <a:lnTo>
                    <a:pt x="189" y="53301"/>
                  </a:lnTo>
                  <a:lnTo>
                    <a:pt x="95" y="52641"/>
                  </a:lnTo>
                  <a:lnTo>
                    <a:pt x="189" y="53867"/>
                  </a:lnTo>
                  <a:lnTo>
                    <a:pt x="189" y="55093"/>
                  </a:lnTo>
                  <a:lnTo>
                    <a:pt x="378" y="55188"/>
                  </a:lnTo>
                  <a:lnTo>
                    <a:pt x="284" y="56508"/>
                  </a:lnTo>
                  <a:lnTo>
                    <a:pt x="95" y="54905"/>
                  </a:lnTo>
                  <a:lnTo>
                    <a:pt x="1" y="58489"/>
                  </a:lnTo>
                  <a:lnTo>
                    <a:pt x="1" y="62357"/>
                  </a:lnTo>
                  <a:lnTo>
                    <a:pt x="6038" y="61886"/>
                  </a:lnTo>
                  <a:lnTo>
                    <a:pt x="8963" y="61697"/>
                  </a:lnTo>
                  <a:lnTo>
                    <a:pt x="11698" y="61603"/>
                  </a:lnTo>
                  <a:lnTo>
                    <a:pt x="11698" y="61414"/>
                  </a:lnTo>
                  <a:lnTo>
                    <a:pt x="11887" y="61225"/>
                  </a:lnTo>
                  <a:lnTo>
                    <a:pt x="12264" y="61225"/>
                  </a:lnTo>
                  <a:lnTo>
                    <a:pt x="12548" y="61320"/>
                  </a:lnTo>
                  <a:lnTo>
                    <a:pt x="12736" y="61414"/>
                  </a:lnTo>
                  <a:lnTo>
                    <a:pt x="12642" y="61320"/>
                  </a:lnTo>
                  <a:lnTo>
                    <a:pt x="13302" y="61508"/>
                  </a:lnTo>
                  <a:lnTo>
                    <a:pt x="13302" y="61508"/>
                  </a:lnTo>
                  <a:lnTo>
                    <a:pt x="12736" y="61414"/>
                  </a:lnTo>
                  <a:lnTo>
                    <a:pt x="13019" y="61508"/>
                  </a:lnTo>
                  <a:lnTo>
                    <a:pt x="12736" y="61603"/>
                  </a:lnTo>
                  <a:lnTo>
                    <a:pt x="12831" y="61697"/>
                  </a:lnTo>
                  <a:lnTo>
                    <a:pt x="14246" y="61508"/>
                  </a:lnTo>
                  <a:lnTo>
                    <a:pt x="13491" y="61508"/>
                  </a:lnTo>
                  <a:lnTo>
                    <a:pt x="14717" y="61225"/>
                  </a:lnTo>
                  <a:lnTo>
                    <a:pt x="16038" y="61131"/>
                  </a:lnTo>
                  <a:lnTo>
                    <a:pt x="18962" y="61131"/>
                  </a:lnTo>
                  <a:lnTo>
                    <a:pt x="19151" y="61225"/>
                  </a:lnTo>
                  <a:lnTo>
                    <a:pt x="19623" y="61320"/>
                  </a:lnTo>
                  <a:lnTo>
                    <a:pt x="21227" y="61320"/>
                  </a:lnTo>
                  <a:lnTo>
                    <a:pt x="23302" y="61225"/>
                  </a:lnTo>
                  <a:lnTo>
                    <a:pt x="24245" y="61131"/>
                  </a:lnTo>
                  <a:lnTo>
                    <a:pt x="25094" y="60942"/>
                  </a:lnTo>
                  <a:lnTo>
                    <a:pt x="28868" y="60848"/>
                  </a:lnTo>
                  <a:lnTo>
                    <a:pt x="32642" y="60659"/>
                  </a:lnTo>
                  <a:lnTo>
                    <a:pt x="36415" y="60376"/>
                  </a:lnTo>
                  <a:lnTo>
                    <a:pt x="40283" y="60093"/>
                  </a:lnTo>
                  <a:lnTo>
                    <a:pt x="47830" y="59339"/>
                  </a:lnTo>
                  <a:lnTo>
                    <a:pt x="55377" y="58678"/>
                  </a:lnTo>
                  <a:lnTo>
                    <a:pt x="61037" y="58678"/>
                  </a:lnTo>
                  <a:lnTo>
                    <a:pt x="62264" y="58584"/>
                  </a:lnTo>
                  <a:lnTo>
                    <a:pt x="63207" y="58395"/>
                  </a:lnTo>
                  <a:lnTo>
                    <a:pt x="63490" y="58206"/>
                  </a:lnTo>
                  <a:lnTo>
                    <a:pt x="63773" y="58018"/>
                  </a:lnTo>
                  <a:lnTo>
                    <a:pt x="63962" y="57735"/>
                  </a:lnTo>
                  <a:lnTo>
                    <a:pt x="64150" y="57357"/>
                  </a:lnTo>
                  <a:lnTo>
                    <a:pt x="64339" y="56225"/>
                  </a:lnTo>
                  <a:lnTo>
                    <a:pt x="64528" y="54716"/>
                  </a:lnTo>
                  <a:lnTo>
                    <a:pt x="64528" y="53018"/>
                  </a:lnTo>
                  <a:lnTo>
                    <a:pt x="64622" y="49810"/>
                  </a:lnTo>
                  <a:lnTo>
                    <a:pt x="64622" y="47546"/>
                  </a:lnTo>
                  <a:lnTo>
                    <a:pt x="64905" y="40848"/>
                  </a:lnTo>
                  <a:lnTo>
                    <a:pt x="64999" y="36320"/>
                  </a:lnTo>
                  <a:lnTo>
                    <a:pt x="65094" y="33301"/>
                  </a:lnTo>
                  <a:lnTo>
                    <a:pt x="65188" y="33396"/>
                  </a:lnTo>
                  <a:lnTo>
                    <a:pt x="65188" y="31603"/>
                  </a:lnTo>
                  <a:lnTo>
                    <a:pt x="65188" y="29811"/>
                  </a:lnTo>
                  <a:lnTo>
                    <a:pt x="65094" y="30660"/>
                  </a:lnTo>
                  <a:lnTo>
                    <a:pt x="64905" y="28301"/>
                  </a:lnTo>
                  <a:lnTo>
                    <a:pt x="64811" y="25849"/>
                  </a:lnTo>
                  <a:lnTo>
                    <a:pt x="64716" y="23302"/>
                  </a:lnTo>
                  <a:lnTo>
                    <a:pt x="64622" y="20849"/>
                  </a:lnTo>
                  <a:lnTo>
                    <a:pt x="64811" y="22075"/>
                  </a:lnTo>
                  <a:lnTo>
                    <a:pt x="64811" y="20754"/>
                  </a:lnTo>
                  <a:lnTo>
                    <a:pt x="64811" y="18962"/>
                  </a:lnTo>
                  <a:lnTo>
                    <a:pt x="64811" y="18868"/>
                  </a:lnTo>
                  <a:lnTo>
                    <a:pt x="64716" y="17358"/>
                  </a:lnTo>
                  <a:lnTo>
                    <a:pt x="64811" y="18113"/>
                  </a:lnTo>
                  <a:lnTo>
                    <a:pt x="64999" y="16981"/>
                  </a:lnTo>
                  <a:lnTo>
                    <a:pt x="64905" y="15755"/>
                  </a:lnTo>
                  <a:lnTo>
                    <a:pt x="64811" y="14528"/>
                  </a:lnTo>
                  <a:lnTo>
                    <a:pt x="64716" y="13396"/>
                  </a:lnTo>
                  <a:lnTo>
                    <a:pt x="64622" y="13679"/>
                  </a:lnTo>
                  <a:lnTo>
                    <a:pt x="64551" y="13679"/>
                  </a:lnTo>
                  <a:lnTo>
                    <a:pt x="64622" y="13962"/>
                  </a:lnTo>
                  <a:lnTo>
                    <a:pt x="64716" y="15000"/>
                  </a:lnTo>
                  <a:lnTo>
                    <a:pt x="64528" y="14623"/>
                  </a:lnTo>
                  <a:lnTo>
                    <a:pt x="64528" y="15094"/>
                  </a:lnTo>
                  <a:lnTo>
                    <a:pt x="64339" y="12736"/>
                  </a:lnTo>
                  <a:lnTo>
                    <a:pt x="64150" y="11698"/>
                  </a:lnTo>
                  <a:lnTo>
                    <a:pt x="64056" y="11604"/>
                  </a:lnTo>
                  <a:lnTo>
                    <a:pt x="64056" y="11226"/>
                  </a:lnTo>
                  <a:lnTo>
                    <a:pt x="64245" y="10566"/>
                  </a:lnTo>
                  <a:lnTo>
                    <a:pt x="64245" y="9811"/>
                  </a:lnTo>
                  <a:lnTo>
                    <a:pt x="64245" y="9560"/>
                  </a:lnTo>
                  <a:lnTo>
                    <a:pt x="64433" y="10189"/>
                  </a:lnTo>
                  <a:lnTo>
                    <a:pt x="64622" y="11604"/>
                  </a:lnTo>
                  <a:lnTo>
                    <a:pt x="64811" y="13019"/>
                  </a:lnTo>
                  <a:lnTo>
                    <a:pt x="64905" y="14151"/>
                  </a:lnTo>
                  <a:lnTo>
                    <a:pt x="64905" y="12830"/>
                  </a:lnTo>
                  <a:lnTo>
                    <a:pt x="64811" y="11698"/>
                  </a:lnTo>
                  <a:lnTo>
                    <a:pt x="64528" y="9340"/>
                  </a:lnTo>
                  <a:lnTo>
                    <a:pt x="64433" y="9528"/>
                  </a:lnTo>
                  <a:lnTo>
                    <a:pt x="64433" y="9340"/>
                  </a:lnTo>
                  <a:lnTo>
                    <a:pt x="64245" y="8585"/>
                  </a:lnTo>
                  <a:lnTo>
                    <a:pt x="64150" y="7264"/>
                  </a:lnTo>
                  <a:lnTo>
                    <a:pt x="64056" y="9434"/>
                  </a:lnTo>
                  <a:lnTo>
                    <a:pt x="63773" y="8868"/>
                  </a:lnTo>
                  <a:lnTo>
                    <a:pt x="63679" y="7925"/>
                  </a:lnTo>
                  <a:lnTo>
                    <a:pt x="63584" y="6792"/>
                  </a:lnTo>
                  <a:lnTo>
                    <a:pt x="63490" y="5566"/>
                  </a:lnTo>
                  <a:lnTo>
                    <a:pt x="63490" y="1227"/>
                  </a:lnTo>
                  <a:lnTo>
                    <a:pt x="63490" y="661"/>
                  </a:lnTo>
                  <a:lnTo>
                    <a:pt x="63396" y="566"/>
                  </a:lnTo>
                  <a:lnTo>
                    <a:pt x="63207" y="378"/>
                  </a:lnTo>
                  <a:lnTo>
                    <a:pt x="62641" y="189"/>
                  </a:lnTo>
                  <a:lnTo>
                    <a:pt x="61792" y="95"/>
                  </a:lnTo>
                  <a:lnTo>
                    <a:pt x="60849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" name="Shape 38"/>
          <p:cNvGrpSpPr/>
          <p:nvPr/>
        </p:nvGrpSpPr>
        <p:grpSpPr>
          <a:xfrm rot="6091465" flipH="1">
            <a:off x="7675999" y="2320097"/>
            <a:ext cx="2130068" cy="1051451"/>
            <a:chOff x="1113100" y="2199475"/>
            <a:chExt cx="801900" cy="709925"/>
          </a:xfrm>
          <a:solidFill>
            <a:srgbClr val="808080"/>
          </a:solidFill>
        </p:grpSpPr>
        <p:sp>
          <p:nvSpPr>
            <p:cNvPr id="54" name="Shape 39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40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16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838200" y="1172770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Smart Grid : Electricity Metering</a:t>
            </a:r>
            <a:endParaRPr lang="th-TH" sz="4800" dirty="0"/>
          </a:p>
        </p:txBody>
      </p:sp>
      <p:sp>
        <p:nvSpPr>
          <p:cNvPr id="35" name="กล่องข้อความ 6"/>
          <p:cNvSpPr txBox="1"/>
          <p:nvPr/>
        </p:nvSpPr>
        <p:spPr>
          <a:xfrm>
            <a:off x="2547276" y="6397751"/>
            <a:ext cx="6511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อ้างอิงข้อมูล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www.renesas.com/en-us/about/web-magazine/edge/solution/26-smart-meter.html</a:t>
            </a:r>
            <a:endParaRPr lang="en-US" sz="1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074" name="Picture 2" descr="Figure 1. Electric smart meter-based HEM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t="9677" r="198" b="916"/>
          <a:stretch/>
        </p:blipFill>
        <p:spPr bwMode="auto">
          <a:xfrm>
            <a:off x="2038572" y="1707370"/>
            <a:ext cx="7529126" cy="469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2470" y="5002059"/>
            <a:ext cx="29406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*1 </a:t>
            </a:r>
            <a:r>
              <a:rPr lang="en-US" sz="20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NAN: Neighbor </a:t>
            </a:r>
            <a:r>
              <a:rPr lang="en-US" sz="2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Area Network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2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*2 </a:t>
            </a:r>
            <a:r>
              <a:rPr lang="en-US" sz="2000" dirty="0" smtClean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HAN: Home </a:t>
            </a:r>
            <a:r>
              <a:rPr lang="en-US" sz="2000" dirty="0">
                <a:solidFill>
                  <a:srgbClr val="0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Area Network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479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4625883" y="6486111"/>
            <a:ext cx="294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marketeer.co.th/archives/96899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2" descr="http://marketeer.co.th/wp-content/uploads/2016/10/smart-home-p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96" y="1393697"/>
            <a:ext cx="7764402" cy="50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4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Agenda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แนะนำ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ตัวอย่างโครงงานด้าน </a:t>
            </a:r>
            <a:r>
              <a:rPr lang="en-US" sz="36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การเลือกใช้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Hardware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สำหรับพัฒนาอุปกรณ์ด้าน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ทดลอง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ปฏิบัติ</a:t>
            </a:r>
          </a:p>
          <a:p>
            <a:pPr>
              <a:buFont typeface="Courier New" panose="02070309020205020404" pitchFamily="49" charset="0"/>
              <a:buChar char="o"/>
            </a:pP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003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2951263" y="6494674"/>
            <a:ext cx="6612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http://oscada.org/news/single-page/article/apartment-house-automation-smart-house-housespirit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838200" y="1172770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Smart Home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House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automation system</a:t>
            </a:r>
            <a:endParaRPr lang="th-TH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5910019" y="1767662"/>
            <a:ext cx="2127603" cy="1201885"/>
            <a:chOff x="3770920" y="2258431"/>
            <a:chExt cx="2127603" cy="1201885"/>
          </a:xfrm>
        </p:grpSpPr>
        <p:sp>
          <p:nvSpPr>
            <p:cNvPr id="10" name="Shape 562"/>
            <p:cNvSpPr/>
            <p:nvPr/>
          </p:nvSpPr>
          <p:spPr>
            <a:xfrm>
              <a:off x="3770920" y="2258431"/>
              <a:ext cx="2127603" cy="1201885"/>
            </a:xfrm>
            <a:custGeom>
              <a:avLst/>
              <a:gdLst/>
              <a:ahLst/>
              <a:cxnLst/>
              <a:rect l="0" t="0" r="0" b="0"/>
              <a:pathLst>
                <a:path w="19198" h="10845" extrusionOk="0">
                  <a:moveTo>
                    <a:pt x="7572" y="1"/>
                  </a:moveTo>
                  <a:lnTo>
                    <a:pt x="7108" y="25"/>
                  </a:lnTo>
                  <a:lnTo>
                    <a:pt x="6668" y="98"/>
                  </a:lnTo>
                  <a:lnTo>
                    <a:pt x="6229" y="196"/>
                  </a:lnTo>
                  <a:lnTo>
                    <a:pt x="5813" y="343"/>
                  </a:lnTo>
                  <a:lnTo>
                    <a:pt x="5423" y="538"/>
                  </a:lnTo>
                  <a:lnTo>
                    <a:pt x="5056" y="758"/>
                  </a:lnTo>
                  <a:lnTo>
                    <a:pt x="4714" y="1026"/>
                  </a:lnTo>
                  <a:lnTo>
                    <a:pt x="4397" y="1319"/>
                  </a:lnTo>
                  <a:lnTo>
                    <a:pt x="4104" y="1637"/>
                  </a:lnTo>
                  <a:lnTo>
                    <a:pt x="3835" y="1979"/>
                  </a:lnTo>
                  <a:lnTo>
                    <a:pt x="3615" y="2345"/>
                  </a:lnTo>
                  <a:lnTo>
                    <a:pt x="3420" y="2736"/>
                  </a:lnTo>
                  <a:lnTo>
                    <a:pt x="3273" y="3151"/>
                  </a:lnTo>
                  <a:lnTo>
                    <a:pt x="3151" y="3591"/>
                  </a:lnTo>
                  <a:lnTo>
                    <a:pt x="3102" y="4030"/>
                  </a:lnTo>
                  <a:lnTo>
                    <a:pt x="3078" y="4494"/>
                  </a:lnTo>
                  <a:lnTo>
                    <a:pt x="3078" y="4788"/>
                  </a:lnTo>
                  <a:lnTo>
                    <a:pt x="2712" y="4788"/>
                  </a:lnTo>
                  <a:lnTo>
                    <a:pt x="2419" y="4836"/>
                  </a:lnTo>
                  <a:lnTo>
                    <a:pt x="2125" y="4910"/>
                  </a:lnTo>
                  <a:lnTo>
                    <a:pt x="1832" y="5032"/>
                  </a:lnTo>
                  <a:lnTo>
                    <a:pt x="1588" y="5154"/>
                  </a:lnTo>
                  <a:lnTo>
                    <a:pt x="1320" y="5300"/>
                  </a:lnTo>
                  <a:lnTo>
                    <a:pt x="1100" y="5471"/>
                  </a:lnTo>
                  <a:lnTo>
                    <a:pt x="880" y="5667"/>
                  </a:lnTo>
                  <a:lnTo>
                    <a:pt x="685" y="5887"/>
                  </a:lnTo>
                  <a:lnTo>
                    <a:pt x="514" y="6131"/>
                  </a:lnTo>
                  <a:lnTo>
                    <a:pt x="367" y="6375"/>
                  </a:lnTo>
                  <a:lnTo>
                    <a:pt x="220" y="6644"/>
                  </a:lnTo>
                  <a:lnTo>
                    <a:pt x="123" y="6912"/>
                  </a:lnTo>
                  <a:lnTo>
                    <a:pt x="50" y="7205"/>
                  </a:lnTo>
                  <a:lnTo>
                    <a:pt x="1" y="7499"/>
                  </a:lnTo>
                  <a:lnTo>
                    <a:pt x="1" y="7816"/>
                  </a:lnTo>
                  <a:lnTo>
                    <a:pt x="1" y="8134"/>
                  </a:lnTo>
                  <a:lnTo>
                    <a:pt x="50" y="8427"/>
                  </a:lnTo>
                  <a:lnTo>
                    <a:pt x="123" y="8720"/>
                  </a:lnTo>
                  <a:lnTo>
                    <a:pt x="220" y="8988"/>
                  </a:lnTo>
                  <a:lnTo>
                    <a:pt x="367" y="9257"/>
                  </a:lnTo>
                  <a:lnTo>
                    <a:pt x="514" y="9501"/>
                  </a:lnTo>
                  <a:lnTo>
                    <a:pt x="685" y="9745"/>
                  </a:lnTo>
                  <a:lnTo>
                    <a:pt x="880" y="9965"/>
                  </a:lnTo>
                  <a:lnTo>
                    <a:pt x="1100" y="10161"/>
                  </a:lnTo>
                  <a:lnTo>
                    <a:pt x="1320" y="10332"/>
                  </a:lnTo>
                  <a:lnTo>
                    <a:pt x="1588" y="10478"/>
                  </a:lnTo>
                  <a:lnTo>
                    <a:pt x="1832" y="10600"/>
                  </a:lnTo>
                  <a:lnTo>
                    <a:pt x="2125" y="10722"/>
                  </a:lnTo>
                  <a:lnTo>
                    <a:pt x="2419" y="10796"/>
                  </a:lnTo>
                  <a:lnTo>
                    <a:pt x="2712" y="10844"/>
                  </a:lnTo>
                  <a:lnTo>
                    <a:pt x="16486" y="10844"/>
                  </a:lnTo>
                  <a:lnTo>
                    <a:pt x="16779" y="10796"/>
                  </a:lnTo>
                  <a:lnTo>
                    <a:pt x="17072" y="10722"/>
                  </a:lnTo>
                  <a:lnTo>
                    <a:pt x="17365" y="10600"/>
                  </a:lnTo>
                  <a:lnTo>
                    <a:pt x="17610" y="10478"/>
                  </a:lnTo>
                  <a:lnTo>
                    <a:pt x="17878" y="10332"/>
                  </a:lnTo>
                  <a:lnTo>
                    <a:pt x="18098" y="10161"/>
                  </a:lnTo>
                  <a:lnTo>
                    <a:pt x="18318" y="9965"/>
                  </a:lnTo>
                  <a:lnTo>
                    <a:pt x="18513" y="9745"/>
                  </a:lnTo>
                  <a:lnTo>
                    <a:pt x="18684" y="9501"/>
                  </a:lnTo>
                  <a:lnTo>
                    <a:pt x="18831" y="9257"/>
                  </a:lnTo>
                  <a:lnTo>
                    <a:pt x="18977" y="8988"/>
                  </a:lnTo>
                  <a:lnTo>
                    <a:pt x="19075" y="8720"/>
                  </a:lnTo>
                  <a:lnTo>
                    <a:pt x="19148" y="8427"/>
                  </a:lnTo>
                  <a:lnTo>
                    <a:pt x="19197" y="8134"/>
                  </a:lnTo>
                  <a:lnTo>
                    <a:pt x="19197" y="7816"/>
                  </a:lnTo>
                  <a:lnTo>
                    <a:pt x="19197" y="7499"/>
                  </a:lnTo>
                  <a:lnTo>
                    <a:pt x="19148" y="7205"/>
                  </a:lnTo>
                  <a:lnTo>
                    <a:pt x="19075" y="6912"/>
                  </a:lnTo>
                  <a:lnTo>
                    <a:pt x="18977" y="6644"/>
                  </a:lnTo>
                  <a:lnTo>
                    <a:pt x="18831" y="6375"/>
                  </a:lnTo>
                  <a:lnTo>
                    <a:pt x="18684" y="6131"/>
                  </a:lnTo>
                  <a:lnTo>
                    <a:pt x="18513" y="5887"/>
                  </a:lnTo>
                  <a:lnTo>
                    <a:pt x="18318" y="5667"/>
                  </a:lnTo>
                  <a:lnTo>
                    <a:pt x="18098" y="5471"/>
                  </a:lnTo>
                  <a:lnTo>
                    <a:pt x="17878" y="5300"/>
                  </a:lnTo>
                  <a:lnTo>
                    <a:pt x="17610" y="5154"/>
                  </a:lnTo>
                  <a:lnTo>
                    <a:pt x="17365" y="5032"/>
                  </a:lnTo>
                  <a:lnTo>
                    <a:pt x="17072" y="4910"/>
                  </a:lnTo>
                  <a:lnTo>
                    <a:pt x="16779" y="4836"/>
                  </a:lnTo>
                  <a:lnTo>
                    <a:pt x="16486" y="4788"/>
                  </a:lnTo>
                  <a:lnTo>
                    <a:pt x="15412" y="4788"/>
                  </a:lnTo>
                  <a:lnTo>
                    <a:pt x="15436" y="4494"/>
                  </a:lnTo>
                  <a:lnTo>
                    <a:pt x="15412" y="4201"/>
                  </a:lnTo>
                  <a:lnTo>
                    <a:pt x="15387" y="3933"/>
                  </a:lnTo>
                  <a:lnTo>
                    <a:pt x="15314" y="3664"/>
                  </a:lnTo>
                  <a:lnTo>
                    <a:pt x="15216" y="3420"/>
                  </a:lnTo>
                  <a:lnTo>
                    <a:pt x="15094" y="3176"/>
                  </a:lnTo>
                  <a:lnTo>
                    <a:pt x="14972" y="2956"/>
                  </a:lnTo>
                  <a:lnTo>
                    <a:pt x="14801" y="2736"/>
                  </a:lnTo>
                  <a:lnTo>
                    <a:pt x="14630" y="2541"/>
                  </a:lnTo>
                  <a:lnTo>
                    <a:pt x="14435" y="2370"/>
                  </a:lnTo>
                  <a:lnTo>
                    <a:pt x="14215" y="2199"/>
                  </a:lnTo>
                  <a:lnTo>
                    <a:pt x="13995" y="2077"/>
                  </a:lnTo>
                  <a:lnTo>
                    <a:pt x="13751" y="1954"/>
                  </a:lnTo>
                  <a:lnTo>
                    <a:pt x="13507" y="1857"/>
                  </a:lnTo>
                  <a:lnTo>
                    <a:pt x="13238" y="1784"/>
                  </a:lnTo>
                  <a:lnTo>
                    <a:pt x="12969" y="1759"/>
                  </a:lnTo>
                  <a:lnTo>
                    <a:pt x="12676" y="1735"/>
                  </a:lnTo>
                  <a:lnTo>
                    <a:pt x="12334" y="1759"/>
                  </a:lnTo>
                  <a:lnTo>
                    <a:pt x="11992" y="1832"/>
                  </a:lnTo>
                  <a:lnTo>
                    <a:pt x="11650" y="1930"/>
                  </a:lnTo>
                  <a:lnTo>
                    <a:pt x="11357" y="2077"/>
                  </a:lnTo>
                  <a:lnTo>
                    <a:pt x="11186" y="1857"/>
                  </a:lnTo>
                  <a:lnTo>
                    <a:pt x="11015" y="1637"/>
                  </a:lnTo>
                  <a:lnTo>
                    <a:pt x="10844" y="1417"/>
                  </a:lnTo>
                  <a:lnTo>
                    <a:pt x="10649" y="1222"/>
                  </a:lnTo>
                  <a:lnTo>
                    <a:pt x="10454" y="1051"/>
                  </a:lnTo>
                  <a:lnTo>
                    <a:pt x="10234" y="880"/>
                  </a:lnTo>
                  <a:lnTo>
                    <a:pt x="9990" y="709"/>
                  </a:lnTo>
                  <a:lnTo>
                    <a:pt x="9745" y="562"/>
                  </a:lnTo>
                  <a:lnTo>
                    <a:pt x="9501" y="440"/>
                  </a:lnTo>
                  <a:lnTo>
                    <a:pt x="9257" y="318"/>
                  </a:lnTo>
                  <a:lnTo>
                    <a:pt x="8988" y="220"/>
                  </a:lnTo>
                  <a:lnTo>
                    <a:pt x="8720" y="147"/>
                  </a:lnTo>
                  <a:lnTo>
                    <a:pt x="8427" y="74"/>
                  </a:lnTo>
                  <a:lnTo>
                    <a:pt x="8158" y="25"/>
                  </a:lnTo>
                  <a:lnTo>
                    <a:pt x="7865" y="1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  <p:txBody>
            <a:bodyPr lIns="99044" tIns="99044" rIns="99044" bIns="99044" anchor="ctr" anchorCtr="0">
              <a:noAutofit/>
            </a:bodyPr>
            <a:lstStyle/>
            <a:p>
              <a:endParaRPr sz="1780"/>
            </a:p>
          </p:txBody>
        </p:sp>
        <p:sp>
          <p:nvSpPr>
            <p:cNvPr id="11" name="ชื่อเรื่อง 1"/>
            <p:cNvSpPr txBox="1">
              <a:spLocks/>
            </p:cNvSpPr>
            <p:nvPr/>
          </p:nvSpPr>
          <p:spPr>
            <a:xfrm>
              <a:off x="3975969" y="2681623"/>
              <a:ext cx="1690619" cy="6627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 smtClean="0">
                  <a:solidFill>
                    <a:schemeClr val="bg2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Global network [Internet]</a:t>
              </a:r>
              <a:endParaRPr lang="th-TH" sz="2000" dirty="0">
                <a:solidFill>
                  <a:schemeClr val="bg2"/>
                </a:solidFill>
              </a:endParaRPr>
            </a:p>
          </p:txBody>
        </p:sp>
      </p:grpSp>
      <p:sp>
        <p:nvSpPr>
          <p:cNvPr id="12" name="Shape 501"/>
          <p:cNvSpPr/>
          <p:nvPr/>
        </p:nvSpPr>
        <p:spPr>
          <a:xfrm>
            <a:off x="3450996" y="2303676"/>
            <a:ext cx="392189" cy="503393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99044" tIns="99044" rIns="99044" bIns="99044" anchor="ctr" anchorCtr="0">
            <a:noAutofit/>
          </a:bodyPr>
          <a:lstStyle/>
          <a:p>
            <a:endParaRPr sz="1780"/>
          </a:p>
        </p:txBody>
      </p:sp>
      <p:sp>
        <p:nvSpPr>
          <p:cNvPr id="13" name="Shape 502"/>
          <p:cNvSpPr/>
          <p:nvPr/>
        </p:nvSpPr>
        <p:spPr>
          <a:xfrm>
            <a:off x="3129963" y="2438498"/>
            <a:ext cx="212111" cy="367487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99044" tIns="99044" rIns="99044" bIns="99044" anchor="ctr" anchorCtr="0">
            <a:noAutofit/>
          </a:bodyPr>
          <a:lstStyle/>
          <a:p>
            <a:endParaRPr sz="1780"/>
          </a:p>
        </p:txBody>
      </p:sp>
      <p:grpSp>
        <p:nvGrpSpPr>
          <p:cNvPr id="14" name="Shape 503"/>
          <p:cNvGrpSpPr/>
          <p:nvPr/>
        </p:nvGrpSpPr>
        <p:grpSpPr>
          <a:xfrm>
            <a:off x="3931859" y="1989060"/>
            <a:ext cx="875682" cy="843330"/>
            <a:chOff x="2583325" y="2972875"/>
            <a:chExt cx="462850" cy="4457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5" name="Shape 50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9044" tIns="99044" rIns="99044" bIns="99044" anchor="ctr" anchorCtr="0">
              <a:noAutofit/>
            </a:bodyPr>
            <a:lstStyle/>
            <a:p>
              <a:endParaRPr sz="1780"/>
            </a:p>
          </p:txBody>
        </p:sp>
        <p:sp>
          <p:nvSpPr>
            <p:cNvPr id="16" name="Shape 50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9044" tIns="99044" rIns="99044" bIns="99044" anchor="ctr" anchorCtr="0">
              <a:noAutofit/>
            </a:bodyPr>
            <a:lstStyle/>
            <a:p>
              <a:endParaRPr sz="1780"/>
            </a:p>
          </p:txBody>
        </p:sp>
      </p:grpSp>
      <p:pic>
        <p:nvPicPr>
          <p:cNvPr id="4100" name="Picture 4" descr="Image result for serv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91" y="3465168"/>
            <a:ext cx="1207391" cy="120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501"/>
          <p:cNvSpPr/>
          <p:nvPr/>
        </p:nvSpPr>
        <p:spPr>
          <a:xfrm>
            <a:off x="9432153" y="3501295"/>
            <a:ext cx="392189" cy="503393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lIns="99044" tIns="99044" rIns="99044" bIns="99044" anchor="ctr" anchorCtr="0">
            <a:noAutofit/>
          </a:bodyPr>
          <a:lstStyle/>
          <a:p>
            <a:endParaRPr sz="1780"/>
          </a:p>
        </p:txBody>
      </p:sp>
      <p:sp>
        <p:nvSpPr>
          <p:cNvPr id="19" name="Shape 502"/>
          <p:cNvSpPr/>
          <p:nvPr/>
        </p:nvSpPr>
        <p:spPr>
          <a:xfrm>
            <a:off x="8970553" y="3633910"/>
            <a:ext cx="212111" cy="367487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lIns="99044" tIns="99044" rIns="99044" bIns="99044" anchor="ctr" anchorCtr="0">
            <a:noAutofit/>
          </a:bodyPr>
          <a:lstStyle/>
          <a:p>
            <a:endParaRPr sz="1780"/>
          </a:p>
        </p:txBody>
      </p:sp>
      <p:grpSp>
        <p:nvGrpSpPr>
          <p:cNvPr id="20" name="Shape 503"/>
          <p:cNvGrpSpPr/>
          <p:nvPr/>
        </p:nvGrpSpPr>
        <p:grpSpPr>
          <a:xfrm>
            <a:off x="10073831" y="3158067"/>
            <a:ext cx="875682" cy="843330"/>
            <a:chOff x="2583325" y="2972875"/>
            <a:chExt cx="462850" cy="445750"/>
          </a:xfrm>
          <a:solidFill>
            <a:schemeClr val="tx2"/>
          </a:solidFill>
        </p:grpSpPr>
        <p:sp>
          <p:nvSpPr>
            <p:cNvPr id="21" name="Shape 50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9044" tIns="99044" rIns="99044" bIns="99044" anchor="ctr" anchorCtr="0">
              <a:noAutofit/>
            </a:bodyPr>
            <a:lstStyle/>
            <a:p>
              <a:endParaRPr sz="1780"/>
            </a:p>
          </p:txBody>
        </p:sp>
        <p:sp>
          <p:nvSpPr>
            <p:cNvPr id="22" name="Shape 50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9044" tIns="99044" rIns="99044" bIns="99044" anchor="ctr" anchorCtr="0">
              <a:noAutofit/>
            </a:bodyPr>
            <a:lstStyle/>
            <a:p>
              <a:endParaRPr sz="1780"/>
            </a:p>
          </p:txBody>
        </p:sp>
      </p:grpSp>
      <p:pic>
        <p:nvPicPr>
          <p:cNvPr id="4102" name="Picture 6" descr="Image result for router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44" y="3793398"/>
            <a:ext cx="927309" cy="92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firewall icon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998" y="3560240"/>
            <a:ext cx="475843" cy="4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atabase icon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659" y="4240133"/>
            <a:ext cx="637976" cy="63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8607312" y="4208416"/>
            <a:ext cx="1690619" cy="934031"/>
            <a:chOff x="9082348" y="5007915"/>
            <a:chExt cx="1690619" cy="934031"/>
          </a:xfrm>
        </p:grpSpPr>
        <p:sp>
          <p:nvSpPr>
            <p:cNvPr id="27" name="Shape 634"/>
            <p:cNvSpPr/>
            <p:nvPr/>
          </p:nvSpPr>
          <p:spPr>
            <a:xfrm>
              <a:off x="9173569" y="5007915"/>
              <a:ext cx="1508179" cy="851972"/>
            </a:xfrm>
            <a:custGeom>
              <a:avLst/>
              <a:gdLst/>
              <a:ahLst/>
              <a:cxnLst/>
              <a:rect l="0" t="0" r="0" b="0"/>
              <a:pathLst>
                <a:path w="19198" h="10845" extrusionOk="0">
                  <a:moveTo>
                    <a:pt x="7572" y="1"/>
                  </a:moveTo>
                  <a:lnTo>
                    <a:pt x="7108" y="25"/>
                  </a:lnTo>
                  <a:lnTo>
                    <a:pt x="6668" y="98"/>
                  </a:lnTo>
                  <a:lnTo>
                    <a:pt x="6229" y="196"/>
                  </a:lnTo>
                  <a:lnTo>
                    <a:pt x="5813" y="343"/>
                  </a:lnTo>
                  <a:lnTo>
                    <a:pt x="5423" y="538"/>
                  </a:lnTo>
                  <a:lnTo>
                    <a:pt x="5056" y="758"/>
                  </a:lnTo>
                  <a:lnTo>
                    <a:pt x="4714" y="1026"/>
                  </a:lnTo>
                  <a:lnTo>
                    <a:pt x="4397" y="1319"/>
                  </a:lnTo>
                  <a:lnTo>
                    <a:pt x="4104" y="1637"/>
                  </a:lnTo>
                  <a:lnTo>
                    <a:pt x="3835" y="1979"/>
                  </a:lnTo>
                  <a:lnTo>
                    <a:pt x="3615" y="2345"/>
                  </a:lnTo>
                  <a:lnTo>
                    <a:pt x="3420" y="2736"/>
                  </a:lnTo>
                  <a:lnTo>
                    <a:pt x="3273" y="3151"/>
                  </a:lnTo>
                  <a:lnTo>
                    <a:pt x="3151" y="3591"/>
                  </a:lnTo>
                  <a:lnTo>
                    <a:pt x="3102" y="4030"/>
                  </a:lnTo>
                  <a:lnTo>
                    <a:pt x="3078" y="4494"/>
                  </a:lnTo>
                  <a:lnTo>
                    <a:pt x="3078" y="4788"/>
                  </a:lnTo>
                  <a:lnTo>
                    <a:pt x="2712" y="4788"/>
                  </a:lnTo>
                  <a:lnTo>
                    <a:pt x="2419" y="4836"/>
                  </a:lnTo>
                  <a:lnTo>
                    <a:pt x="2125" y="4910"/>
                  </a:lnTo>
                  <a:lnTo>
                    <a:pt x="1832" y="5032"/>
                  </a:lnTo>
                  <a:lnTo>
                    <a:pt x="1588" y="5154"/>
                  </a:lnTo>
                  <a:lnTo>
                    <a:pt x="1320" y="5300"/>
                  </a:lnTo>
                  <a:lnTo>
                    <a:pt x="1100" y="5471"/>
                  </a:lnTo>
                  <a:lnTo>
                    <a:pt x="880" y="5667"/>
                  </a:lnTo>
                  <a:lnTo>
                    <a:pt x="685" y="5887"/>
                  </a:lnTo>
                  <a:lnTo>
                    <a:pt x="514" y="6131"/>
                  </a:lnTo>
                  <a:lnTo>
                    <a:pt x="367" y="6375"/>
                  </a:lnTo>
                  <a:lnTo>
                    <a:pt x="220" y="6644"/>
                  </a:lnTo>
                  <a:lnTo>
                    <a:pt x="123" y="6912"/>
                  </a:lnTo>
                  <a:lnTo>
                    <a:pt x="50" y="7205"/>
                  </a:lnTo>
                  <a:lnTo>
                    <a:pt x="1" y="7499"/>
                  </a:lnTo>
                  <a:lnTo>
                    <a:pt x="1" y="7816"/>
                  </a:lnTo>
                  <a:lnTo>
                    <a:pt x="1" y="8134"/>
                  </a:lnTo>
                  <a:lnTo>
                    <a:pt x="50" y="8427"/>
                  </a:lnTo>
                  <a:lnTo>
                    <a:pt x="123" y="8720"/>
                  </a:lnTo>
                  <a:lnTo>
                    <a:pt x="220" y="8988"/>
                  </a:lnTo>
                  <a:lnTo>
                    <a:pt x="367" y="9257"/>
                  </a:lnTo>
                  <a:lnTo>
                    <a:pt x="514" y="9501"/>
                  </a:lnTo>
                  <a:lnTo>
                    <a:pt x="685" y="9745"/>
                  </a:lnTo>
                  <a:lnTo>
                    <a:pt x="880" y="9965"/>
                  </a:lnTo>
                  <a:lnTo>
                    <a:pt x="1100" y="10161"/>
                  </a:lnTo>
                  <a:lnTo>
                    <a:pt x="1320" y="10332"/>
                  </a:lnTo>
                  <a:lnTo>
                    <a:pt x="1588" y="10478"/>
                  </a:lnTo>
                  <a:lnTo>
                    <a:pt x="1832" y="10600"/>
                  </a:lnTo>
                  <a:lnTo>
                    <a:pt x="2125" y="10722"/>
                  </a:lnTo>
                  <a:lnTo>
                    <a:pt x="2419" y="10796"/>
                  </a:lnTo>
                  <a:lnTo>
                    <a:pt x="2712" y="10844"/>
                  </a:lnTo>
                  <a:lnTo>
                    <a:pt x="16486" y="10844"/>
                  </a:lnTo>
                  <a:lnTo>
                    <a:pt x="16779" y="10796"/>
                  </a:lnTo>
                  <a:lnTo>
                    <a:pt x="17072" y="10722"/>
                  </a:lnTo>
                  <a:lnTo>
                    <a:pt x="17365" y="10600"/>
                  </a:lnTo>
                  <a:lnTo>
                    <a:pt x="17610" y="10478"/>
                  </a:lnTo>
                  <a:lnTo>
                    <a:pt x="17878" y="10332"/>
                  </a:lnTo>
                  <a:lnTo>
                    <a:pt x="18098" y="10161"/>
                  </a:lnTo>
                  <a:lnTo>
                    <a:pt x="18318" y="9965"/>
                  </a:lnTo>
                  <a:lnTo>
                    <a:pt x="18513" y="9745"/>
                  </a:lnTo>
                  <a:lnTo>
                    <a:pt x="18684" y="9501"/>
                  </a:lnTo>
                  <a:lnTo>
                    <a:pt x="18831" y="9257"/>
                  </a:lnTo>
                  <a:lnTo>
                    <a:pt x="18977" y="8988"/>
                  </a:lnTo>
                  <a:lnTo>
                    <a:pt x="19075" y="8720"/>
                  </a:lnTo>
                  <a:lnTo>
                    <a:pt x="19148" y="8427"/>
                  </a:lnTo>
                  <a:lnTo>
                    <a:pt x="19197" y="8134"/>
                  </a:lnTo>
                  <a:lnTo>
                    <a:pt x="19197" y="7816"/>
                  </a:lnTo>
                  <a:lnTo>
                    <a:pt x="19197" y="7499"/>
                  </a:lnTo>
                  <a:lnTo>
                    <a:pt x="19148" y="7205"/>
                  </a:lnTo>
                  <a:lnTo>
                    <a:pt x="19075" y="6912"/>
                  </a:lnTo>
                  <a:lnTo>
                    <a:pt x="18977" y="6644"/>
                  </a:lnTo>
                  <a:lnTo>
                    <a:pt x="18831" y="6375"/>
                  </a:lnTo>
                  <a:lnTo>
                    <a:pt x="18684" y="6131"/>
                  </a:lnTo>
                  <a:lnTo>
                    <a:pt x="18513" y="5887"/>
                  </a:lnTo>
                  <a:lnTo>
                    <a:pt x="18318" y="5667"/>
                  </a:lnTo>
                  <a:lnTo>
                    <a:pt x="18098" y="5471"/>
                  </a:lnTo>
                  <a:lnTo>
                    <a:pt x="17878" y="5300"/>
                  </a:lnTo>
                  <a:lnTo>
                    <a:pt x="17610" y="5154"/>
                  </a:lnTo>
                  <a:lnTo>
                    <a:pt x="17365" y="5032"/>
                  </a:lnTo>
                  <a:lnTo>
                    <a:pt x="17072" y="4910"/>
                  </a:lnTo>
                  <a:lnTo>
                    <a:pt x="16779" y="4836"/>
                  </a:lnTo>
                  <a:lnTo>
                    <a:pt x="16486" y="4788"/>
                  </a:lnTo>
                  <a:lnTo>
                    <a:pt x="15412" y="4788"/>
                  </a:lnTo>
                  <a:lnTo>
                    <a:pt x="15436" y="4494"/>
                  </a:lnTo>
                  <a:lnTo>
                    <a:pt x="15412" y="4201"/>
                  </a:lnTo>
                  <a:lnTo>
                    <a:pt x="15387" y="3933"/>
                  </a:lnTo>
                  <a:lnTo>
                    <a:pt x="15314" y="3664"/>
                  </a:lnTo>
                  <a:lnTo>
                    <a:pt x="15216" y="3420"/>
                  </a:lnTo>
                  <a:lnTo>
                    <a:pt x="15094" y="3176"/>
                  </a:lnTo>
                  <a:lnTo>
                    <a:pt x="14972" y="2956"/>
                  </a:lnTo>
                  <a:lnTo>
                    <a:pt x="14801" y="2736"/>
                  </a:lnTo>
                  <a:lnTo>
                    <a:pt x="14630" y="2541"/>
                  </a:lnTo>
                  <a:lnTo>
                    <a:pt x="14435" y="2370"/>
                  </a:lnTo>
                  <a:lnTo>
                    <a:pt x="14215" y="2199"/>
                  </a:lnTo>
                  <a:lnTo>
                    <a:pt x="13995" y="2077"/>
                  </a:lnTo>
                  <a:lnTo>
                    <a:pt x="13751" y="1954"/>
                  </a:lnTo>
                  <a:lnTo>
                    <a:pt x="13507" y="1857"/>
                  </a:lnTo>
                  <a:lnTo>
                    <a:pt x="13238" y="1784"/>
                  </a:lnTo>
                  <a:lnTo>
                    <a:pt x="12969" y="1759"/>
                  </a:lnTo>
                  <a:lnTo>
                    <a:pt x="12676" y="1735"/>
                  </a:lnTo>
                  <a:lnTo>
                    <a:pt x="12334" y="1759"/>
                  </a:lnTo>
                  <a:lnTo>
                    <a:pt x="11992" y="1832"/>
                  </a:lnTo>
                  <a:lnTo>
                    <a:pt x="11650" y="1930"/>
                  </a:lnTo>
                  <a:lnTo>
                    <a:pt x="11357" y="2077"/>
                  </a:lnTo>
                  <a:lnTo>
                    <a:pt x="11186" y="1857"/>
                  </a:lnTo>
                  <a:lnTo>
                    <a:pt x="11015" y="1637"/>
                  </a:lnTo>
                  <a:lnTo>
                    <a:pt x="10844" y="1417"/>
                  </a:lnTo>
                  <a:lnTo>
                    <a:pt x="10649" y="1222"/>
                  </a:lnTo>
                  <a:lnTo>
                    <a:pt x="10454" y="1051"/>
                  </a:lnTo>
                  <a:lnTo>
                    <a:pt x="10234" y="880"/>
                  </a:lnTo>
                  <a:lnTo>
                    <a:pt x="9990" y="709"/>
                  </a:lnTo>
                  <a:lnTo>
                    <a:pt x="9745" y="562"/>
                  </a:lnTo>
                  <a:lnTo>
                    <a:pt x="9501" y="440"/>
                  </a:lnTo>
                  <a:lnTo>
                    <a:pt x="9257" y="318"/>
                  </a:lnTo>
                  <a:lnTo>
                    <a:pt x="8988" y="220"/>
                  </a:lnTo>
                  <a:lnTo>
                    <a:pt x="8720" y="147"/>
                  </a:lnTo>
                  <a:lnTo>
                    <a:pt x="8427" y="74"/>
                  </a:lnTo>
                  <a:lnTo>
                    <a:pt x="8158" y="25"/>
                  </a:lnTo>
                  <a:lnTo>
                    <a:pt x="7865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44" tIns="99044" rIns="99044" bIns="99044" anchor="ctr" anchorCtr="0">
              <a:noAutofit/>
            </a:bodyPr>
            <a:lstStyle/>
            <a:p>
              <a:endParaRPr sz="1780"/>
            </a:p>
          </p:txBody>
        </p:sp>
        <p:sp>
          <p:nvSpPr>
            <p:cNvPr id="28" name="ชื่อเรื่อง 1"/>
            <p:cNvSpPr txBox="1">
              <a:spLocks/>
            </p:cNvSpPr>
            <p:nvPr/>
          </p:nvSpPr>
          <p:spPr>
            <a:xfrm>
              <a:off x="9082348" y="5279164"/>
              <a:ext cx="1690619" cy="6627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 smtClean="0">
                  <a:solidFill>
                    <a:schemeClr val="tx2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Local home</a:t>
              </a:r>
              <a:br>
                <a:rPr lang="en-US" sz="2000" b="1" dirty="0" smtClean="0">
                  <a:solidFill>
                    <a:schemeClr val="tx2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en-US" sz="2000" b="1" dirty="0" smtClean="0">
                  <a:solidFill>
                    <a:schemeClr val="tx2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network</a:t>
              </a:r>
              <a:endParaRPr lang="th-TH" sz="2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244098" y="4749298"/>
            <a:ext cx="2971136" cy="990869"/>
            <a:chOff x="9082348" y="5007915"/>
            <a:chExt cx="1690619" cy="934031"/>
          </a:xfrm>
        </p:grpSpPr>
        <p:sp>
          <p:nvSpPr>
            <p:cNvPr id="31" name="Shape 634"/>
            <p:cNvSpPr/>
            <p:nvPr/>
          </p:nvSpPr>
          <p:spPr>
            <a:xfrm>
              <a:off x="9173569" y="5007915"/>
              <a:ext cx="1508179" cy="851972"/>
            </a:xfrm>
            <a:custGeom>
              <a:avLst/>
              <a:gdLst/>
              <a:ahLst/>
              <a:cxnLst/>
              <a:rect l="0" t="0" r="0" b="0"/>
              <a:pathLst>
                <a:path w="19198" h="10845" extrusionOk="0">
                  <a:moveTo>
                    <a:pt x="7572" y="1"/>
                  </a:moveTo>
                  <a:lnTo>
                    <a:pt x="7108" y="25"/>
                  </a:lnTo>
                  <a:lnTo>
                    <a:pt x="6668" y="98"/>
                  </a:lnTo>
                  <a:lnTo>
                    <a:pt x="6229" y="196"/>
                  </a:lnTo>
                  <a:lnTo>
                    <a:pt x="5813" y="343"/>
                  </a:lnTo>
                  <a:lnTo>
                    <a:pt x="5423" y="538"/>
                  </a:lnTo>
                  <a:lnTo>
                    <a:pt x="5056" y="758"/>
                  </a:lnTo>
                  <a:lnTo>
                    <a:pt x="4714" y="1026"/>
                  </a:lnTo>
                  <a:lnTo>
                    <a:pt x="4397" y="1319"/>
                  </a:lnTo>
                  <a:lnTo>
                    <a:pt x="4104" y="1637"/>
                  </a:lnTo>
                  <a:lnTo>
                    <a:pt x="3835" y="1979"/>
                  </a:lnTo>
                  <a:lnTo>
                    <a:pt x="3615" y="2345"/>
                  </a:lnTo>
                  <a:lnTo>
                    <a:pt x="3420" y="2736"/>
                  </a:lnTo>
                  <a:lnTo>
                    <a:pt x="3273" y="3151"/>
                  </a:lnTo>
                  <a:lnTo>
                    <a:pt x="3151" y="3591"/>
                  </a:lnTo>
                  <a:lnTo>
                    <a:pt x="3102" y="4030"/>
                  </a:lnTo>
                  <a:lnTo>
                    <a:pt x="3078" y="4494"/>
                  </a:lnTo>
                  <a:lnTo>
                    <a:pt x="3078" y="4788"/>
                  </a:lnTo>
                  <a:lnTo>
                    <a:pt x="2712" y="4788"/>
                  </a:lnTo>
                  <a:lnTo>
                    <a:pt x="2419" y="4836"/>
                  </a:lnTo>
                  <a:lnTo>
                    <a:pt x="2125" y="4910"/>
                  </a:lnTo>
                  <a:lnTo>
                    <a:pt x="1832" y="5032"/>
                  </a:lnTo>
                  <a:lnTo>
                    <a:pt x="1588" y="5154"/>
                  </a:lnTo>
                  <a:lnTo>
                    <a:pt x="1320" y="5300"/>
                  </a:lnTo>
                  <a:lnTo>
                    <a:pt x="1100" y="5471"/>
                  </a:lnTo>
                  <a:lnTo>
                    <a:pt x="880" y="5667"/>
                  </a:lnTo>
                  <a:lnTo>
                    <a:pt x="685" y="5887"/>
                  </a:lnTo>
                  <a:lnTo>
                    <a:pt x="514" y="6131"/>
                  </a:lnTo>
                  <a:lnTo>
                    <a:pt x="367" y="6375"/>
                  </a:lnTo>
                  <a:lnTo>
                    <a:pt x="220" y="6644"/>
                  </a:lnTo>
                  <a:lnTo>
                    <a:pt x="123" y="6912"/>
                  </a:lnTo>
                  <a:lnTo>
                    <a:pt x="50" y="7205"/>
                  </a:lnTo>
                  <a:lnTo>
                    <a:pt x="1" y="7499"/>
                  </a:lnTo>
                  <a:lnTo>
                    <a:pt x="1" y="7816"/>
                  </a:lnTo>
                  <a:lnTo>
                    <a:pt x="1" y="8134"/>
                  </a:lnTo>
                  <a:lnTo>
                    <a:pt x="50" y="8427"/>
                  </a:lnTo>
                  <a:lnTo>
                    <a:pt x="123" y="8720"/>
                  </a:lnTo>
                  <a:lnTo>
                    <a:pt x="220" y="8988"/>
                  </a:lnTo>
                  <a:lnTo>
                    <a:pt x="367" y="9257"/>
                  </a:lnTo>
                  <a:lnTo>
                    <a:pt x="514" y="9501"/>
                  </a:lnTo>
                  <a:lnTo>
                    <a:pt x="685" y="9745"/>
                  </a:lnTo>
                  <a:lnTo>
                    <a:pt x="880" y="9965"/>
                  </a:lnTo>
                  <a:lnTo>
                    <a:pt x="1100" y="10161"/>
                  </a:lnTo>
                  <a:lnTo>
                    <a:pt x="1320" y="10332"/>
                  </a:lnTo>
                  <a:lnTo>
                    <a:pt x="1588" y="10478"/>
                  </a:lnTo>
                  <a:lnTo>
                    <a:pt x="1832" y="10600"/>
                  </a:lnTo>
                  <a:lnTo>
                    <a:pt x="2125" y="10722"/>
                  </a:lnTo>
                  <a:lnTo>
                    <a:pt x="2419" y="10796"/>
                  </a:lnTo>
                  <a:lnTo>
                    <a:pt x="2712" y="10844"/>
                  </a:lnTo>
                  <a:lnTo>
                    <a:pt x="16486" y="10844"/>
                  </a:lnTo>
                  <a:lnTo>
                    <a:pt x="16779" y="10796"/>
                  </a:lnTo>
                  <a:lnTo>
                    <a:pt x="17072" y="10722"/>
                  </a:lnTo>
                  <a:lnTo>
                    <a:pt x="17365" y="10600"/>
                  </a:lnTo>
                  <a:lnTo>
                    <a:pt x="17610" y="10478"/>
                  </a:lnTo>
                  <a:lnTo>
                    <a:pt x="17878" y="10332"/>
                  </a:lnTo>
                  <a:lnTo>
                    <a:pt x="18098" y="10161"/>
                  </a:lnTo>
                  <a:lnTo>
                    <a:pt x="18318" y="9965"/>
                  </a:lnTo>
                  <a:lnTo>
                    <a:pt x="18513" y="9745"/>
                  </a:lnTo>
                  <a:lnTo>
                    <a:pt x="18684" y="9501"/>
                  </a:lnTo>
                  <a:lnTo>
                    <a:pt x="18831" y="9257"/>
                  </a:lnTo>
                  <a:lnTo>
                    <a:pt x="18977" y="8988"/>
                  </a:lnTo>
                  <a:lnTo>
                    <a:pt x="19075" y="8720"/>
                  </a:lnTo>
                  <a:lnTo>
                    <a:pt x="19148" y="8427"/>
                  </a:lnTo>
                  <a:lnTo>
                    <a:pt x="19197" y="8134"/>
                  </a:lnTo>
                  <a:lnTo>
                    <a:pt x="19197" y="7816"/>
                  </a:lnTo>
                  <a:lnTo>
                    <a:pt x="19197" y="7499"/>
                  </a:lnTo>
                  <a:lnTo>
                    <a:pt x="19148" y="7205"/>
                  </a:lnTo>
                  <a:lnTo>
                    <a:pt x="19075" y="6912"/>
                  </a:lnTo>
                  <a:lnTo>
                    <a:pt x="18977" y="6644"/>
                  </a:lnTo>
                  <a:lnTo>
                    <a:pt x="18831" y="6375"/>
                  </a:lnTo>
                  <a:lnTo>
                    <a:pt x="18684" y="6131"/>
                  </a:lnTo>
                  <a:lnTo>
                    <a:pt x="18513" y="5887"/>
                  </a:lnTo>
                  <a:lnTo>
                    <a:pt x="18318" y="5667"/>
                  </a:lnTo>
                  <a:lnTo>
                    <a:pt x="18098" y="5471"/>
                  </a:lnTo>
                  <a:lnTo>
                    <a:pt x="17878" y="5300"/>
                  </a:lnTo>
                  <a:lnTo>
                    <a:pt x="17610" y="5154"/>
                  </a:lnTo>
                  <a:lnTo>
                    <a:pt x="17365" y="5032"/>
                  </a:lnTo>
                  <a:lnTo>
                    <a:pt x="17072" y="4910"/>
                  </a:lnTo>
                  <a:lnTo>
                    <a:pt x="16779" y="4836"/>
                  </a:lnTo>
                  <a:lnTo>
                    <a:pt x="16486" y="4788"/>
                  </a:lnTo>
                  <a:lnTo>
                    <a:pt x="15412" y="4788"/>
                  </a:lnTo>
                  <a:lnTo>
                    <a:pt x="15436" y="4494"/>
                  </a:lnTo>
                  <a:lnTo>
                    <a:pt x="15412" y="4201"/>
                  </a:lnTo>
                  <a:lnTo>
                    <a:pt x="15387" y="3933"/>
                  </a:lnTo>
                  <a:lnTo>
                    <a:pt x="15314" y="3664"/>
                  </a:lnTo>
                  <a:lnTo>
                    <a:pt x="15216" y="3420"/>
                  </a:lnTo>
                  <a:lnTo>
                    <a:pt x="15094" y="3176"/>
                  </a:lnTo>
                  <a:lnTo>
                    <a:pt x="14972" y="2956"/>
                  </a:lnTo>
                  <a:lnTo>
                    <a:pt x="14801" y="2736"/>
                  </a:lnTo>
                  <a:lnTo>
                    <a:pt x="14630" y="2541"/>
                  </a:lnTo>
                  <a:lnTo>
                    <a:pt x="14435" y="2370"/>
                  </a:lnTo>
                  <a:lnTo>
                    <a:pt x="14215" y="2199"/>
                  </a:lnTo>
                  <a:lnTo>
                    <a:pt x="13995" y="2077"/>
                  </a:lnTo>
                  <a:lnTo>
                    <a:pt x="13751" y="1954"/>
                  </a:lnTo>
                  <a:lnTo>
                    <a:pt x="13507" y="1857"/>
                  </a:lnTo>
                  <a:lnTo>
                    <a:pt x="13238" y="1784"/>
                  </a:lnTo>
                  <a:lnTo>
                    <a:pt x="12969" y="1759"/>
                  </a:lnTo>
                  <a:lnTo>
                    <a:pt x="12676" y="1735"/>
                  </a:lnTo>
                  <a:lnTo>
                    <a:pt x="12334" y="1759"/>
                  </a:lnTo>
                  <a:lnTo>
                    <a:pt x="11992" y="1832"/>
                  </a:lnTo>
                  <a:lnTo>
                    <a:pt x="11650" y="1930"/>
                  </a:lnTo>
                  <a:lnTo>
                    <a:pt x="11357" y="2077"/>
                  </a:lnTo>
                  <a:lnTo>
                    <a:pt x="11186" y="1857"/>
                  </a:lnTo>
                  <a:lnTo>
                    <a:pt x="11015" y="1637"/>
                  </a:lnTo>
                  <a:lnTo>
                    <a:pt x="10844" y="1417"/>
                  </a:lnTo>
                  <a:lnTo>
                    <a:pt x="10649" y="1222"/>
                  </a:lnTo>
                  <a:lnTo>
                    <a:pt x="10454" y="1051"/>
                  </a:lnTo>
                  <a:lnTo>
                    <a:pt x="10234" y="880"/>
                  </a:lnTo>
                  <a:lnTo>
                    <a:pt x="9990" y="709"/>
                  </a:lnTo>
                  <a:lnTo>
                    <a:pt x="9745" y="562"/>
                  </a:lnTo>
                  <a:lnTo>
                    <a:pt x="9501" y="440"/>
                  </a:lnTo>
                  <a:lnTo>
                    <a:pt x="9257" y="318"/>
                  </a:lnTo>
                  <a:lnTo>
                    <a:pt x="8988" y="220"/>
                  </a:lnTo>
                  <a:lnTo>
                    <a:pt x="8720" y="147"/>
                  </a:lnTo>
                  <a:lnTo>
                    <a:pt x="8427" y="74"/>
                  </a:lnTo>
                  <a:lnTo>
                    <a:pt x="8158" y="25"/>
                  </a:lnTo>
                  <a:lnTo>
                    <a:pt x="7865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9044" tIns="99044" rIns="99044" bIns="99044" anchor="ctr" anchorCtr="0">
              <a:noAutofit/>
            </a:bodyPr>
            <a:lstStyle/>
            <a:p>
              <a:endParaRPr sz="1780"/>
            </a:p>
          </p:txBody>
        </p:sp>
        <p:sp>
          <p:nvSpPr>
            <p:cNvPr id="32" name="ชื่อเรื่อง 1"/>
            <p:cNvSpPr txBox="1">
              <a:spLocks/>
            </p:cNvSpPr>
            <p:nvPr/>
          </p:nvSpPr>
          <p:spPr>
            <a:xfrm>
              <a:off x="9082348" y="5279164"/>
              <a:ext cx="1690619" cy="662782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b="1" dirty="0" smtClean="0">
                  <a:solidFill>
                    <a:schemeClr val="accent2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Wireless Devices Network</a:t>
              </a:r>
              <a:endParaRPr lang="th-TH" sz="20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4108" name="Picture 12" descr="Image result for tv icon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2" y="5914872"/>
            <a:ext cx="401620" cy="40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light bulb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45" y="5969607"/>
            <a:ext cx="480203" cy="48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washing machine icon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322" y="5769180"/>
            <a:ext cx="411121" cy="58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refrigerator icon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2" t="24149" r="35872" b="22354"/>
          <a:stretch/>
        </p:blipFill>
        <p:spPr bwMode="auto">
          <a:xfrm>
            <a:off x="5145098" y="5765522"/>
            <a:ext cx="398097" cy="58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mage result for microwave icon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538" y="5872228"/>
            <a:ext cx="616891" cy="6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router ic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15" y="4936796"/>
            <a:ext cx="728794" cy="72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Elbow Connector 33"/>
          <p:cNvCxnSpPr/>
          <p:nvPr/>
        </p:nvCxnSpPr>
        <p:spPr>
          <a:xfrm rot="10800000" flipV="1">
            <a:off x="4722497" y="2984848"/>
            <a:ext cx="2204689" cy="955813"/>
          </a:xfrm>
          <a:prstGeom prst="bentConnector3">
            <a:avLst>
              <a:gd name="adj1" fmla="val 347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4106" idx="0"/>
          </p:cNvCxnSpPr>
          <p:nvPr/>
        </p:nvCxnSpPr>
        <p:spPr>
          <a:xfrm rot="10800000" flipV="1">
            <a:off x="1747648" y="4034527"/>
            <a:ext cx="520543" cy="20560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004498" y="3948151"/>
            <a:ext cx="1218500" cy="22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Straight Arrow Connector 4098"/>
          <p:cNvCxnSpPr/>
          <p:nvPr/>
        </p:nvCxnSpPr>
        <p:spPr>
          <a:xfrm>
            <a:off x="9056653" y="4001397"/>
            <a:ext cx="0" cy="2556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/>
          <p:cNvCxnSpPr/>
          <p:nvPr/>
        </p:nvCxnSpPr>
        <p:spPr>
          <a:xfrm>
            <a:off x="9628247" y="4001397"/>
            <a:ext cx="0" cy="3799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Elbow Connector 4106"/>
          <p:cNvCxnSpPr/>
          <p:nvPr/>
        </p:nvCxnSpPr>
        <p:spPr>
          <a:xfrm rot="10800000" flipV="1">
            <a:off x="9950328" y="4010814"/>
            <a:ext cx="561345" cy="516589"/>
          </a:xfrm>
          <a:prstGeom prst="bentConnector3">
            <a:avLst>
              <a:gd name="adj1" fmla="val -47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3" name="Elbow Connector 4112"/>
          <p:cNvCxnSpPr/>
          <p:nvPr/>
        </p:nvCxnSpPr>
        <p:spPr>
          <a:xfrm>
            <a:off x="8293153" y="4479665"/>
            <a:ext cx="405380" cy="24104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7" name="Elbow Connector 4116"/>
          <p:cNvCxnSpPr/>
          <p:nvPr/>
        </p:nvCxnSpPr>
        <p:spPr>
          <a:xfrm rot="10800000">
            <a:off x="3018662" y="4182437"/>
            <a:ext cx="4343375" cy="25908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4" name="Elbow Connector 4123"/>
          <p:cNvCxnSpPr/>
          <p:nvPr/>
        </p:nvCxnSpPr>
        <p:spPr>
          <a:xfrm rot="16200000" flipV="1">
            <a:off x="2872964" y="4571250"/>
            <a:ext cx="917418" cy="630835"/>
          </a:xfrm>
          <a:prstGeom prst="bentConnector3">
            <a:avLst>
              <a:gd name="adj1" fmla="val 10053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838200" y="3313277"/>
            <a:ext cx="4299300" cy="1644189"/>
          </a:xfrm>
          <a:prstGeom prst="roundRect">
            <a:avLst/>
          </a:prstGeom>
          <a:noFill/>
          <a:ln>
            <a:solidFill>
              <a:srgbClr val="445A6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807541" y="2303676"/>
            <a:ext cx="1288459" cy="0"/>
          </a:xfrm>
          <a:prstGeom prst="straightConnector1">
            <a:avLst/>
          </a:prstGeom>
          <a:ln>
            <a:solidFill>
              <a:srgbClr val="445A6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 rot="5400000" flipH="1" flipV="1">
            <a:off x="5320586" y="5561475"/>
            <a:ext cx="202252" cy="155133"/>
          </a:xfrm>
          <a:prstGeom prst="bentConnector3">
            <a:avLst>
              <a:gd name="adj1" fmla="val 100942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010983" y="5678470"/>
            <a:ext cx="0" cy="3114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110" idx="0"/>
          </p:cNvCxnSpPr>
          <p:nvPr/>
        </p:nvCxnSpPr>
        <p:spPr>
          <a:xfrm flipH="1" flipV="1">
            <a:off x="6641346" y="5669111"/>
            <a:ext cx="1" cy="3004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7223452" y="5665591"/>
            <a:ext cx="0" cy="3114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Elbow Connector 120"/>
          <p:cNvCxnSpPr/>
          <p:nvPr/>
        </p:nvCxnSpPr>
        <p:spPr>
          <a:xfrm rot="16200000" flipV="1">
            <a:off x="8014063" y="5561474"/>
            <a:ext cx="202252" cy="155133"/>
          </a:xfrm>
          <a:prstGeom prst="bentConnector3">
            <a:avLst>
              <a:gd name="adj1" fmla="val 100942"/>
            </a:avLst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4141407" y="5388610"/>
            <a:ext cx="12630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ชื่อเรื่อง 1"/>
          <p:cNvSpPr txBox="1">
            <a:spLocks/>
          </p:cNvSpPr>
          <p:nvPr/>
        </p:nvSpPr>
        <p:spPr>
          <a:xfrm>
            <a:off x="1941831" y="2878193"/>
            <a:ext cx="162295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Control Server</a:t>
            </a:r>
            <a:endParaRPr lang="th-TH" sz="2000" dirty="0"/>
          </a:p>
        </p:txBody>
      </p:sp>
      <p:sp>
        <p:nvSpPr>
          <p:cNvPr id="129" name="ชื่อเรื่อง 1"/>
          <p:cNvSpPr txBox="1">
            <a:spLocks/>
          </p:cNvSpPr>
          <p:nvPr/>
        </p:nvSpPr>
        <p:spPr>
          <a:xfrm>
            <a:off x="3286359" y="5517891"/>
            <a:ext cx="903906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Hub</a:t>
            </a:r>
            <a:endParaRPr lang="th-TH" sz="2000" dirty="0"/>
          </a:p>
        </p:txBody>
      </p:sp>
      <p:sp>
        <p:nvSpPr>
          <p:cNvPr id="130" name="ชื่อเรื่อง 1"/>
          <p:cNvSpPr txBox="1">
            <a:spLocks/>
          </p:cNvSpPr>
          <p:nvPr/>
        </p:nvSpPr>
        <p:spPr>
          <a:xfrm>
            <a:off x="7418199" y="4437381"/>
            <a:ext cx="903906" cy="51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Router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27198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2230412" y="6357267"/>
            <a:ext cx="6503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www.linkedin.com/pulse/iot-improves-operational-efficiency-hospitals-shlomo-matityaho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122" name="Picture 2" descr="https://media.licdn.com/mpr/mpr/AAEAAQAAAAAAAAJBAAAAJDY4NzdkYWYxLWJjODQtNDMzZi1iODliLWQzOWNkZWQ1N2JjY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601" y="1204069"/>
            <a:ext cx="8992331" cy="515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70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2808751" y="6450726"/>
            <a:ext cx="6009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jaxenter.com/oasis-makes-mqtt-gold-standard-for-internet-of-things-106007.html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838200" y="1172770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Smart Health Care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Example of Medical Service</a:t>
            </a:r>
            <a:endParaRPr lang="th-TH" sz="4800" dirty="0"/>
          </a:p>
        </p:txBody>
      </p:sp>
      <p:pic>
        <p:nvPicPr>
          <p:cNvPr id="6146" name="Picture 2" descr="http://jaxenter.com/wp-content/uploads/2013/05/m2m-dia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206" y="1835552"/>
            <a:ext cx="7897979" cy="44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2694264" y="6486111"/>
            <a:ext cx="6803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www.nesta.org.uk/blog/precision-agriculture-almost-20-increase-income-possible-smart-farming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2" descr="http://www.nesta.org.uk/sites/default/files/future_farms_infographic_precision_agricultu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87" y="1239947"/>
            <a:ext cx="7418219" cy="524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8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2732901" y="6483266"/>
            <a:ext cx="4421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http://106.240.234.10/mediafarmHomeEn/index.php/features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170" name="Picture 2" descr="Image result for iot farm diagr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45" y="1600970"/>
            <a:ext cx="8390147" cy="477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838200" y="1172770"/>
            <a:ext cx="1051560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Smart Farms </a:t>
            </a:r>
            <a:r>
              <a:rPr lang="en-US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Example of Farm system</a:t>
            </a:r>
            <a:endParaRPr lang="th-TH" sz="4800" dirty="0"/>
          </a:p>
        </p:txBody>
      </p:sp>
    </p:spTree>
    <p:extLst>
      <p:ext uri="{BB962C8B-B14F-4D97-AF65-F5344CB8AC3E}">
        <p14:creationId xmlns:p14="http://schemas.microsoft.com/office/powerpoint/2010/main" val="139416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2323970" y="6486111"/>
            <a:ext cx="7544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www.slideshare.net/mazlan1/sensingasaservice-prepare-for-the-next-business-model-for-internet-of-things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2" descr="https://image.slidesharecdn.com/sensing-as-a-service-prepareforthenextbusinessmodelforinternetofthingsv1-150604143120-lva1-app6892/95/sensingasaservice-prepare-for-the-next-business-model-for-internet-of-things-34-638.jpg?cb=14334284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941" y="1227759"/>
            <a:ext cx="7590110" cy="52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ตัวอย่างการนำ </a:t>
            </a:r>
            <a:r>
              <a:rPr lang="en-US" sz="66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ประยุกต์ใช้งาน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4625883" y="6486111"/>
            <a:ext cx="294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marketeer.co.th/archives/96899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Picture 2" descr="http://www.suresofttech.com/wp-content/uploads/2016/07/smartFactory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72" y="1227567"/>
            <a:ext cx="9344249" cy="52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0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mobinius.com/wp-content/uploads/2017/01/rev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1" y="2575654"/>
            <a:ext cx="4004818" cy="394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Industry 4.0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การนำเทคโนโลยีสารสนเทศมาประยุกต์ใช้กับเทคโนโลยีอุตสาหกรรม โดยรวบรวม และ นำเสนอข้อมูล เพื่อช่วยในการตัดสินใจในการจัดการโดยใช้มนุษย์ รวมไปถึงการจัดการด้วยระบบหุ่นยนต์อัตโนมัติ</a:t>
            </a:r>
          </a:p>
          <a:p>
            <a:pPr>
              <a:buFont typeface="Courier New" panose="02070309020205020404" pitchFamily="49" charset="0"/>
              <a:buChar char="o"/>
            </a:pP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4539323" y="6519446"/>
            <a:ext cx="3113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en.wikipedia.org/wiki/Industry_4.0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629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Industry 4.0 Evaluation</a:t>
            </a:r>
            <a:endParaRPr lang="th-TH" sz="6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" name="Picture 2" descr="http://www.bcmcom.com/img/industry_40_fac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0" y="1337991"/>
            <a:ext cx="11628347" cy="518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/>
          <p:cNvSpPr txBox="1"/>
          <p:nvPr/>
        </p:nvSpPr>
        <p:spPr>
          <a:xfrm>
            <a:off x="3813122" y="6519446"/>
            <a:ext cx="4551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http://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4"/>
              </a:rPr>
              <a:t>www.bcmcom.com/solutions_application_industry40.htm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01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 descr="https://image.slidesharecdn.com/industry4-161112133940/95/industry-40-8-638.jpg?cb=14789585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" t="5147" r="5698" b="3155"/>
          <a:stretch/>
        </p:blipFill>
        <p:spPr bwMode="auto">
          <a:xfrm>
            <a:off x="1986645" y="31728"/>
            <a:ext cx="8204200" cy="64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/>
          <p:cNvSpPr txBox="1"/>
          <p:nvPr/>
        </p:nvSpPr>
        <p:spPr>
          <a:xfrm>
            <a:off x="3813122" y="6519446"/>
            <a:ext cx="4551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https://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  <a:hlinkClick r:id="rId3"/>
              </a:rPr>
              <a:t>www.slideshare.net/MeysamMaleki/industry-40-68780361</a:t>
            </a:r>
            <a:r>
              <a:rPr lang="en-US" sz="1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119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ประวัติผู้บรรยาย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14667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 คณิตกร  ขันเชื้อ</a:t>
            </a:r>
            <a:endParaRPr lang="en-US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นักศึกษา หลักสูตรวิศวกรรมศาสตร์มหาบัณฑิต สาขาวิศวกรรมคอมพิวเตอร์ ภาควิชาวิศวกรรมไฟฟ้า และ คอมพิวเตอร์ มหาวิทยาลัยเทคโนโลยีพระจอมเกล้าพระนครเหนือ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Education</a:t>
            </a: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วิศวกรรมศาสตร์บัณฑิต สาขาวิศวกรรมคอมพิวเตอร์ ภาควิชาวิศวกรรมไฟฟ้า และ คอมพิวเตอร์มหาวิทยาลัยเทคโนโลยีพระจอมเกล้าพระนครเหนือ</a:t>
            </a:r>
          </a:p>
        </p:txBody>
      </p:sp>
    </p:spTree>
    <p:extLst>
      <p:ext uri="{BB962C8B-B14F-4D97-AF65-F5344CB8AC3E}">
        <p14:creationId xmlns:p14="http://schemas.microsoft.com/office/powerpoint/2010/main" val="333051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7" y="0"/>
            <a:ext cx="9011625" cy="6858000"/>
          </a:xfrm>
        </p:spPr>
      </p:pic>
    </p:spTree>
    <p:extLst>
      <p:ext uri="{BB962C8B-B14F-4D97-AF65-F5344CB8AC3E}">
        <p14:creationId xmlns:p14="http://schemas.microsoft.com/office/powerpoint/2010/main" val="1504685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ประวัติผู้บรรยาย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14667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ผลงานวิจัย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คณิตกร ขันเชื้อ และ </a:t>
            </a:r>
            <a:r>
              <a:rPr lang="th-TH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เร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 </a:t>
            </a:r>
            <a:r>
              <a:rPr lang="th-TH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ศิริโภ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คาภิรมย์,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"การเพิ่มฟังก์ชันการใช้งานอุปกรณ์เรา</a:t>
            </a:r>
            <a:r>
              <a:rPr lang="th-TH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เตอร์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ไร้สายที่ใช้ 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OpenWrt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การประชุมวิชาการงานวิจัยและพัฒนาเชิงประยุกต์ ครั้งที่ 8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ECTI-CARD 2016), 27-29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กรกฎาคม พ.ศ. 2559 ณ โรงแรมหัวหิน แก</a:t>
            </a:r>
            <a:r>
              <a:rPr lang="th-TH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รนด์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โฮ</a:t>
            </a:r>
            <a:r>
              <a:rPr lang="th-TH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เท็ล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แอนด์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พลาซ่า จ.ประจวบคีรีขันธ์,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Proceedings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455-458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คณิตกร ขันเชื้อ และ </a:t>
            </a:r>
            <a:r>
              <a:rPr lang="th-TH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เร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 </a:t>
            </a:r>
            <a:r>
              <a:rPr lang="th-TH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ศิริโภ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คาภิรมย์,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"ระบบวัด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การใช้พลังงานของอุปกรณ์อิเล็กทรอนิกส์โดยใช้งานลักษณะไอโอที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"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การประชุมวิชาการงานวิจัยและพัฒนาเชิงประยุกต์ ครั้งที่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9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ECTI-CARD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2017), 25-28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กรกฎาคม พ.ศ.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2560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ณ โรง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แรมเชียงคาน ริ</a:t>
            </a:r>
            <a:r>
              <a:rPr lang="th-TH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เวอร์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เมาท์เทน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จ.เลย</a:t>
            </a:r>
          </a:p>
          <a:p>
            <a:pPr>
              <a:buFont typeface="Courier New" panose="02070309020205020404" pitchFamily="49" charset="0"/>
              <a:buChar char="o"/>
            </a:pP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23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ประวัติผู้บรรยาย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514667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Research Area</a:t>
            </a: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Embedded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Wireless Sensor Network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Internet of Things</a:t>
            </a:r>
            <a:endParaRPr lang="th-TH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074" name="Picture 2" descr="http://www.contrib.andrew.cmu.edu/~mndarwis/embedd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98" y="4628276"/>
            <a:ext cx="3443642" cy="193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expertclick.com/Images/NRWUpload/9424_Sensor_Network_40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4628276"/>
            <a:ext cx="2507512" cy="193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ontent.gototags.com/wp-content/uploads/internet_of_thing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672" y="4628276"/>
            <a:ext cx="4263530" cy="18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เทคโนโลยี </a:t>
            </a:r>
            <a:r>
              <a:rPr lang="en-US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5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5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5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th-TH" sz="5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บทบาท และ ความสำคัญ เพื่อนำไปสู่ </a:t>
            </a:r>
            <a:r>
              <a:rPr lang="en-US" sz="5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Thailand 4.0”</a:t>
            </a:r>
            <a:endParaRPr lang="th-TH" sz="5400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903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A day in the life of the Internet of Things 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863"/>
            <a:ext cx="12216921" cy="6871863"/>
          </a:xfrm>
        </p:spPr>
      </p:pic>
    </p:spTree>
    <p:extLst>
      <p:ext uri="{BB962C8B-B14F-4D97-AF65-F5344CB8AC3E}">
        <p14:creationId xmlns:p14="http://schemas.microsoft.com/office/powerpoint/2010/main" val="246406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52694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The </a:t>
            </a:r>
            <a:r>
              <a:rPr lang="en-US" sz="3600" b="1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Internet of things (</a:t>
            </a:r>
            <a:r>
              <a:rPr lang="en-US" sz="3600" b="1" dirty="0" err="1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r>
              <a:rPr lang="en-US" sz="3600" b="1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r>
              <a:rPr lang="en-US" sz="3600" b="1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is the inter-networking of </a:t>
            </a:r>
            <a:r>
              <a:rPr lang="en-US" sz="3600" b="1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physical devices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embedded with electronics, software, sensors, actuators, </a:t>
            </a:r>
            <a:r>
              <a:rPr lang="en-US" sz="3600" b="1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network connectivity</a:t>
            </a:r>
            <a:r>
              <a:rPr lang="en-US" sz="3600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which enable these objects </a:t>
            </a:r>
            <a:r>
              <a:rPr lang="en-US" sz="3600" b="1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</a:t>
            </a:r>
            <a:r>
              <a:rPr lang="en-US" sz="3600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collect and exchange data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</a:p>
          <a:p>
            <a:pPr marL="0" indent="0" algn="r">
              <a:buNone/>
            </a:pPr>
            <a:endParaRPr lang="en-US" sz="2400" i="1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cs typeface="TH SarabunPSK" panose="020B0500040200020003" pitchFamily="34" charset="-34"/>
            </a:endParaRPr>
          </a:p>
          <a:p>
            <a:pPr marL="0" indent="0" algn="r">
              <a:buNone/>
            </a:pPr>
            <a:r>
              <a:rPr lang="en-US" sz="2400" i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cs typeface="TH SarabunPSK" panose="020B0500040200020003" pitchFamily="34" charset="-34"/>
              </a:rPr>
              <a:t>Global Standards Initiative on Internet of Things (</a:t>
            </a:r>
            <a:r>
              <a:rPr lang="en-US" sz="2400" i="1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cs typeface="TH SarabunPSK" panose="020B0500040200020003" pitchFamily="34" charset="-34"/>
              </a:rPr>
              <a:t>IoT</a:t>
            </a:r>
            <a:r>
              <a:rPr lang="en-US" sz="2400" i="1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cs typeface="TH SarabunPSK" panose="020B0500040200020003" pitchFamily="34" charset="-34"/>
              </a:rPr>
              <a:t>-GSI)</a:t>
            </a:r>
          </a:p>
          <a:p>
            <a:pPr marL="0" indent="0" algn="r">
              <a:buNone/>
            </a:pPr>
            <a:endParaRPr lang="th-TH" sz="2400" i="1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cs typeface="TH SarabunPSK" panose="020B0500040200020003" pitchFamily="34" charset="-34"/>
            </a:endParaRPr>
          </a:p>
        </p:txBody>
      </p:sp>
      <p:grpSp>
        <p:nvGrpSpPr>
          <p:cNvPr id="9" name="กลุ่ม 8"/>
          <p:cNvGrpSpPr/>
          <p:nvPr/>
        </p:nvGrpSpPr>
        <p:grpSpPr>
          <a:xfrm>
            <a:off x="4139374" y="4926328"/>
            <a:ext cx="3913251" cy="1981830"/>
            <a:chOff x="4139374" y="4926328"/>
            <a:chExt cx="3913251" cy="1981830"/>
          </a:xfrm>
        </p:grpSpPr>
        <p:pic>
          <p:nvPicPr>
            <p:cNvPr id="10" name="Picture 4" descr="http://www.itu.int/en/ITU-T/gsi/iot/PublishingImages/gsi-iot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299" y="4926328"/>
              <a:ext cx="2565400" cy="1643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กล่องข้อความ 10"/>
            <p:cNvSpPr txBox="1"/>
            <p:nvPr/>
          </p:nvSpPr>
          <p:spPr>
            <a:xfrm>
              <a:off x="4139374" y="6569604"/>
              <a:ext cx="39132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ที่มา </a:t>
              </a:r>
              <a:r>
                <a:rPr lang="en-US" sz="16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: </a:t>
              </a:r>
              <a:r>
                <a:rPr lang="en-US" sz="1600" dirty="0">
                  <a:latin typeface="TH SarabunPSK" panose="020B0500040200020003" pitchFamily="34" charset="-34"/>
                  <a:cs typeface="TH SarabunPSK" panose="020B0500040200020003" pitchFamily="34" charset="-34"/>
                  <a:hlinkClick r:id="rId4"/>
                </a:rPr>
                <a:t>http://</a:t>
              </a:r>
              <a:r>
                <a:rPr lang="en-US" sz="1600" dirty="0" smtClean="0">
                  <a:latin typeface="TH SarabunPSK" panose="020B0500040200020003" pitchFamily="34" charset="-34"/>
                  <a:cs typeface="TH SarabunPSK" panose="020B0500040200020003" pitchFamily="34" charset="-34"/>
                  <a:hlinkClick r:id="rId4"/>
                </a:rPr>
                <a:t>www.itu.int/en/ITU-T/gsi/iot/Pages/default.aspx</a:t>
              </a:r>
              <a:r>
                <a:rPr lang="en-US" sz="16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endParaRPr lang="th-TH" sz="16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80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80000"/>
            <a:ext cx="10515600" cy="1325563"/>
          </a:xfrm>
        </p:spPr>
        <p:txBody>
          <a:bodyPr>
            <a:normAutofit/>
          </a:bodyPr>
          <a:lstStyle/>
          <a:p>
            <a:r>
              <a:rPr lang="th-TH" sz="6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ความเป็นมาของแนวคิด </a:t>
            </a:r>
            <a:r>
              <a:rPr lang="en-US" sz="66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IoT</a:t>
            </a:r>
            <a:endParaRPr lang="th-TH" sz="6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ในปี 1999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Kevin Ashton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จัดตั้งโครงการ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Auto-ID Center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MIT</a:t>
            </a: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ต่อยอดเทคโนโลยี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RFID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ที่มีการอ่านค่าจาก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Tag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ต่างๆให้สามารถแลกเปลี่ยนข้อมูลผ่านระบบ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Auto-ID </a:t>
            </a: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นำเสนอคำว่า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“Internet for Things”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สำหรับแนวคิดนี้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โดยคำว่า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Things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ใช้แทนอุปกรณ์การอ่าน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RFID (RFID Sensors)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โครงการนี้ได้จัดตั้ง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Auto-ID Labs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ในภายหลัง</a:t>
            </a:r>
          </a:p>
        </p:txBody>
      </p:sp>
      <p:grpSp>
        <p:nvGrpSpPr>
          <p:cNvPr id="4" name="กลุ่ม 3"/>
          <p:cNvGrpSpPr/>
          <p:nvPr/>
        </p:nvGrpSpPr>
        <p:grpSpPr>
          <a:xfrm>
            <a:off x="7330801" y="5269663"/>
            <a:ext cx="2002471" cy="1588337"/>
            <a:chOff x="5649484" y="4852061"/>
            <a:chExt cx="2002471" cy="1588337"/>
          </a:xfrm>
        </p:grpSpPr>
        <p:pic>
          <p:nvPicPr>
            <p:cNvPr id="2052" name="Picture 4" descr="autoid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8033" y="4852061"/>
              <a:ext cx="1425372" cy="1249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กล่องข้อความ 7"/>
            <p:cNvSpPr txBox="1"/>
            <p:nvPr/>
          </p:nvSpPr>
          <p:spPr>
            <a:xfrm>
              <a:off x="5649484" y="6101844"/>
              <a:ext cx="2002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ที่มา </a:t>
              </a:r>
              <a:r>
                <a:rPr lang="en-US" sz="16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: </a:t>
              </a:r>
              <a:r>
                <a:rPr lang="en-US" sz="1600" dirty="0">
                  <a:latin typeface="TH SarabunPSK" panose="020B0500040200020003" pitchFamily="34" charset="-34"/>
                  <a:cs typeface="TH SarabunPSK" panose="020B0500040200020003" pitchFamily="34" charset="-34"/>
                  <a:hlinkClick r:id="rId4"/>
                </a:rPr>
                <a:t>https://autoid.mit.edu</a:t>
              </a:r>
              <a:r>
                <a:rPr lang="en-US" sz="1600" dirty="0" smtClean="0">
                  <a:latin typeface="TH SarabunPSK" panose="020B0500040200020003" pitchFamily="34" charset="-34"/>
                  <a:cs typeface="TH SarabunPSK" panose="020B0500040200020003" pitchFamily="34" charset="-34"/>
                  <a:hlinkClick r:id="rId4"/>
                </a:rPr>
                <a:t>/</a:t>
              </a:r>
              <a:r>
                <a:rPr lang="en-US" sz="1600" dirty="0" smtClean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endParaRPr lang="th-TH" sz="1600" dirty="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pic>
        <p:nvPicPr>
          <p:cNvPr id="6" name="Picture 16" descr="ผลการค้นหารูปภาพสำหรับ Kevin Asht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6" r="23423"/>
          <a:stretch/>
        </p:blipFill>
        <p:spPr bwMode="auto">
          <a:xfrm>
            <a:off x="9851922" y="3651049"/>
            <a:ext cx="2174157" cy="303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35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710</Words>
  <Application>Microsoft Office PowerPoint</Application>
  <PresentationFormat>แบบจอกว้าง</PresentationFormat>
  <Paragraphs>121</Paragraphs>
  <Slides>30</Slides>
  <Notes>21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30</vt:i4>
      </vt:variant>
    </vt:vector>
  </HeadingPairs>
  <TitlesOfParts>
    <vt:vector size="40" baseType="lpstr">
      <vt:lpstr>SimSun</vt:lpstr>
      <vt:lpstr>Angsana New</vt:lpstr>
      <vt:lpstr>Arial</vt:lpstr>
      <vt:lpstr>Calibri</vt:lpstr>
      <vt:lpstr>Calibri Light</vt:lpstr>
      <vt:lpstr>Cordia New</vt:lpstr>
      <vt:lpstr>Courier New</vt:lpstr>
      <vt:lpstr>TH Sarabun New</vt:lpstr>
      <vt:lpstr>TH SarabunPSK</vt:lpstr>
      <vt:lpstr>ธีมของ Office</vt:lpstr>
      <vt:lpstr>อบรมเชิงปฏิบัติการ  “เทคโนโลยี IoT สำหรับการเรียนการสอน  และ งานวิจัย”</vt:lpstr>
      <vt:lpstr>Agenda</vt:lpstr>
      <vt:lpstr>ประวัติผู้บรรยาย</vt:lpstr>
      <vt:lpstr>ประวัติผู้บรรยาย</vt:lpstr>
      <vt:lpstr>ประวัติผู้บรรยาย</vt:lpstr>
      <vt:lpstr>เทคโนโลยี IoT  “บทบาท และ ความสำคัญ เพื่อนำไปสู่ Thailand 4.0”</vt:lpstr>
      <vt:lpstr>งานนำเสนอ PowerPoint</vt:lpstr>
      <vt:lpstr>งานนำเสนอ PowerPoint</vt:lpstr>
      <vt:lpstr>ความเป็นมาของแนวคิด IoT</vt:lpstr>
      <vt:lpstr>IoT Timeline</vt:lpstr>
      <vt:lpstr>งานนำเสนอ PowerPoint</vt:lpstr>
      <vt:lpstr>องค์ประกอบของ IoT</vt:lpstr>
      <vt:lpstr>องค์ประกอบของ IoT</vt:lpstr>
      <vt:lpstr>องค์ประกอบของ IoT</vt:lpstr>
      <vt:lpstr>องค์ประกอบของ IoT</vt:lpstr>
      <vt:lpstr>ตัวอย่างการนำ IoT ประยุกต์ใช้งาน</vt:lpstr>
      <vt:lpstr>ตัวอย่างการนำ IoT ประยุกต์ใช้งาน</vt:lpstr>
      <vt:lpstr>ตัวอย่างการนำ IoT ประยุกต์ใช้งาน</vt:lpstr>
      <vt:lpstr>ตัวอย่างการนำ IoT ประยุกต์ใช้งาน</vt:lpstr>
      <vt:lpstr>ตัวอย่างการนำ IoT ประยุกต์ใช้งาน</vt:lpstr>
      <vt:lpstr>ตัวอย่างการนำ IoT ประยุกต์ใช้งาน</vt:lpstr>
      <vt:lpstr>ตัวอย่างการนำ IoT ประยุกต์ใช้งาน</vt:lpstr>
      <vt:lpstr>ตัวอย่างการนำ IoT ประยุกต์ใช้งาน</vt:lpstr>
      <vt:lpstr>ตัวอย่างการนำ IoT ประยุกต์ใช้งาน</vt:lpstr>
      <vt:lpstr>ตัวอย่างการนำ IoT ประยุกต์ใช้งาน</vt:lpstr>
      <vt:lpstr>ตัวอย่างการนำ IoT ประยุกต์ใช้งาน</vt:lpstr>
      <vt:lpstr>Industry 4.0</vt:lpstr>
      <vt:lpstr>Industry 4.0 Evaluation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ตัวอย่างโครงงานด้าน IoT</dc:title>
  <dc:creator>kanitkon Khanchure</dc:creator>
  <cp:lastModifiedBy>kanitkon Khanchure</cp:lastModifiedBy>
  <cp:revision>13</cp:revision>
  <dcterms:created xsi:type="dcterms:W3CDTF">2017-07-13T15:48:42Z</dcterms:created>
  <dcterms:modified xsi:type="dcterms:W3CDTF">2017-07-17T16:26:44Z</dcterms:modified>
</cp:coreProperties>
</file>